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1" r:id="rId5"/>
    <p:sldId id="262" r:id="rId6"/>
    <p:sldId id="275" r:id="rId7"/>
    <p:sldId id="734" r:id="rId8"/>
    <p:sldId id="807" r:id="rId9"/>
    <p:sldId id="806" r:id="rId10"/>
    <p:sldId id="804" r:id="rId11"/>
    <p:sldId id="805" r:id="rId12"/>
    <p:sldId id="803" r:id="rId13"/>
    <p:sldId id="268" r:id="rId14"/>
    <p:sldId id="4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Al Durra" initials="AAD" lastIdx="11" clrIdx="0">
    <p:extLst>
      <p:ext uri="{19B8F6BF-5375-455C-9EA6-DF929625EA0E}">
        <p15:presenceInfo xmlns:p15="http://schemas.microsoft.com/office/powerpoint/2012/main" userId="S-1-5-21-3047130571-3665919520-1519418493-247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A"/>
    <a:srgbClr val="FF014A"/>
    <a:srgbClr val="000000"/>
    <a:srgbClr val="0047BA"/>
    <a:srgbClr val="FFFFFF"/>
    <a:srgbClr val="D0C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79" autoAdjust="0"/>
    <p:restoredTop sz="67421" autoAdjust="0"/>
  </p:normalViewPr>
  <p:slideViewPr>
    <p:cSldViewPr snapToGrid="0" showGuides="1">
      <p:cViewPr>
        <p:scale>
          <a:sx n="93" d="100"/>
          <a:sy n="93" d="100"/>
        </p:scale>
        <p:origin x="1352" y="144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66FD6-D2A9-4F00-B491-A99A8AA44ED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F57D8-2956-440C-8FE5-2823967F9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2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2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4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2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The rise of Earth observation satellites generates vast remote sensing data.</a:t>
            </a:r>
          </a:p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Extracting insights is key for disaster response, urban planning, Agricultural assessment, Military applications and monitoring.</a:t>
            </a:r>
          </a:p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Visual Grounding enables the localization of objects or regions in RS images based on natural language queries, rather than fixed object categories, supporting open-world target identification.</a:t>
            </a:r>
          </a:p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Remote Sensing Visual Grounding is essential for enabling flexible, dynamic, real-time scene understanding from orbit or UAV platforms.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1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C7B5-1E53-FFE0-64BA-66DBE6CD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9EEB8-B973-E380-70A7-A2C59055A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C3336-954E-545F-6F14-5AE80D78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start with the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GeoChat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is the foundation of our system.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GeoChat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remote-sensing VLM built upon the LLaVA-1.5 framework but adapted for remote sensing. It has the same architecture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LLava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311BA-A845-2FCE-927B-70F57E05E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1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EF3B0-BB03-2D8F-26D5-051A461C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24454-BCD3-B2A2-7D80-DE6A1B2EE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52070-713B-F448-5E7E-0695F70DF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the main idea of this is that in large transformers, a tiny fraction of feature dimensions—about 0.1%—produce exceptionally large values that are critical to model performance but get mangled by standard vector-wise quantization, which treats each hidden-state row uniformly. 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 dirty="0">
              <a:effectLst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handle them, we introduce a mixed-precision decomposition: they first identify all feature indices whose values exceed a threshold (we found 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= 6.0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works well), then split the matrix multiplication into two parts.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AD1BA-A639-8492-63CD-A941B7FCF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94427-4E7E-B500-4408-DCDA6F47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5A0C1-8B1C-5A4A-6AD4-F06AC773C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43E17-3B6C-4C7F-413B-DD66091A8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here is: “Convert every weight and activation from 16/32 bit floats down to pure 4-bit integers,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block by block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.” If you simply round each layer’s tensors to 4 bits independently, tiny rounding errors accumulate through the 200+ transformer layers, and by the time you reach the output you’ve drifted so far that the model hallucinating nonsense.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Entropy as a Dependency Signal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Observation: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a transformer, some layers produce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very peaky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activations (low entropy)——and other layers produce a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flat, spread-out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activation histogram (high entropy).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empirical fact: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Whenever a layer’s output has high entropy,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small rounding mistake in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layer tends to wildly throw off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subsequent layers. In contrast, low-entropy layers tolerate local rounding mistakes with almost no downstream effect.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AC65A-C265-4206-8FF5-FA39B51B7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5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C879D-9D01-C9F5-3FDE-695818778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6D972-E1DA-D44D-4985-B1DE16CD6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536FC-E12B-2276-5881-0A632D61A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b="1" dirty="0">
              <a:latin typeface="+mn-lt"/>
              <a:ea typeface="+mn-ea"/>
              <a:cs typeface="+mn-cs"/>
            </a:endParaRPr>
          </a:p>
          <a:p>
            <a:pPr defTabSz="914377">
              <a:defRPr/>
            </a:pPr>
            <a:endParaRPr lang="en-US" sz="1200" dirty="0">
              <a:solidFill>
                <a:srgbClr val="6F7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Quantization improved grounding performance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8-bit and 4-bit quantized models outperformed the original BF16 baseline in remote sensing visual grounding, showing higher accuracy at both IoU@0.5 and IoU@0.25 thresholds.</a:t>
            </a:r>
          </a:p>
          <a:p>
            <a:r>
              <a:rPr lang="en-US" b="1" dirty="0"/>
              <a:t>Counting accuracy generally preserved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8-bit quantized model overcounted the number of tennis courts (detecting four courts where only three were present), while correctly counting two Boeing airplanes. The 4-bit models preserved counting accuracy for major objects such as airplanes and basketball courts. Minor differences in scene interpretation were observed even when the same query was provided.</a:t>
            </a:r>
          </a:p>
          <a:p>
            <a:r>
              <a:rPr lang="en-US" b="1" dirty="0"/>
              <a:t>Minor localization differences observed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4-bit models occasionally showed slight shifts or looseness in bounding box placement compared to 8-bit models, but overall spatial grounding and descriptive coherence were maintained.</a:t>
            </a:r>
          </a:p>
          <a:p>
            <a:r>
              <a:rPr lang="en-US" b="1" dirty="0"/>
              <a:t>Compression impact minimal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Moving from 8-bit to 4-bit quantization resulted in negligible accuracy loss while significantly reducing model size and computational cost.</a:t>
            </a:r>
          </a:p>
          <a:p>
            <a:r>
              <a:rPr lang="en-US" b="1" dirty="0"/>
              <a:t>Supports scalable deployment of vision-language AI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Results demonstrate that aggressive quantization enables lightweight, deployable VLMs for real-time or near-real-time remote sensing applications without major degradation in visual grounding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C4B3-1D86-CE3D-8753-800BD1C48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8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4FD7B-9060-1812-B581-888B6C05E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8C0FA-7826-50D3-DE4D-833B35F37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91EC4-6A7A-69C9-7050-37F0685CC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b="1" dirty="0">
              <a:latin typeface="+mn-lt"/>
              <a:ea typeface="+mn-ea"/>
              <a:cs typeface="+mn-cs"/>
            </a:endParaRPr>
          </a:p>
          <a:p>
            <a:pPr defTabSz="914377">
              <a:defRPr/>
            </a:pPr>
            <a:endParaRPr lang="en-US" sz="1200" dirty="0">
              <a:solidFill>
                <a:srgbClr val="6F7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 classification robustness preserved:</a:t>
            </a:r>
            <a:b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Quantized 8-bit and 4-bit models maintained comparable zero-shot scene classification accuracy on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UCMerced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AID datasets, with negligible drops (&lt;0.5%) compared to the BF16 baseline.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 misclassifications under 4-bit:</a:t>
            </a:r>
            <a:b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8-bit models correctly classified urban vs rural scenes, 4-bit models occasionally misclassified under ambiguity, reflecting slight sensitivity at extreme compression.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Zero-shot RSVQA performance stable:</a:t>
            </a:r>
            <a:b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8-bit and 4-bit models achieved similar or slightly better average accuracy compared to the BF16 model in visual question answering tasks 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answer generation at 4-bit:</a:t>
            </a:r>
            <a:b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4-bit model sometimes produced partial answers (missing specific type names like "Boeing 747"), reflecting minor degradation in detailed reasoning after aggressive quantization.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overall impact from compression:</a:t>
            </a:r>
            <a:b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Despite slight descriptive losses, 8-bit and 4-bit quantized models preserved strong zero-shot generalization ability for both scene classification and RSVQA, supporting efficient deployment.</a:t>
            </a: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DAA9A-1CE5-1CCF-4FC8-FEAC29EB7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7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08DBC-1712-8340-F57C-0726AFB3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B251C-4627-DE36-2A86-D78AA6508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7A36E-3A15-C6D9-4097-2B708DBAE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b="1" dirty="0">
              <a:latin typeface="+mn-lt"/>
              <a:ea typeface="+mn-ea"/>
              <a:cs typeface="+mn-cs"/>
            </a:endParaRPr>
          </a:p>
          <a:p>
            <a:pPr defTabSz="914377">
              <a:defRPr/>
            </a:pPr>
            <a:endParaRPr lang="en-US" sz="1200" dirty="0">
              <a:solidFill>
                <a:srgbClr val="6F7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8FCEA-D244-71A5-FC2D-24344717D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F57D8-2956-440C-8FE5-2823967F9E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</p:spPr>
        <p:txBody>
          <a:bodyPr anchor="b"/>
          <a:lstStyle>
            <a:lvl1pPr algn="ctr"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79536-344B-4703-95C3-7F5AD0BFB3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3" y="654528"/>
            <a:ext cx="3540072" cy="77449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0" y="6162674"/>
            <a:ext cx="4772025" cy="314325"/>
          </a:xfrm>
        </p:spPr>
        <p:txBody>
          <a:bodyPr>
            <a:normAutofit/>
          </a:bodyPr>
          <a:lstStyle>
            <a:lvl1pPr marL="0" indent="0" algn="ctr">
              <a:buNone/>
              <a:defRPr sz="1350" cap="all" baseline="0">
                <a:solidFill>
                  <a:srgbClr val="FFFFFF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B0621-5201-4B3C-B3F3-03D9DDA06A71}"/>
              </a:ext>
            </a:extLst>
          </p:cNvPr>
          <p:cNvCxnSpPr/>
          <p:nvPr userDrawn="1"/>
        </p:nvCxnSpPr>
        <p:spPr>
          <a:xfrm>
            <a:off x="1769036" y="2752725"/>
            <a:ext cx="180975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6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6" y="542925"/>
            <a:ext cx="10544174" cy="11144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30B2A2-81DA-4F3D-9D9E-46E4F7B93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8625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16E22AE-DDB9-4C04-8CBA-FF04F1AFB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0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5F3CFBF-C13C-4A9F-BDDF-0E18286F15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849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1114424"/>
            <a:ext cx="6343651" cy="1438275"/>
          </a:xfrm>
        </p:spPr>
        <p:txBody>
          <a:bodyPr anchor="t" anchorCtr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30B2A2-81DA-4F3D-9D9E-46E4F7B93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8625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16E22AE-DDB9-4C04-8CBA-FF04F1AFB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0" y="2752725"/>
            <a:ext cx="3714750" cy="35623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5F3CFBF-C13C-4A9F-BDDF-0E18286F15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762000"/>
            <a:ext cx="3714750" cy="555307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6654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5EDB-8165-4C09-A93D-01F9B0F7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9EA8E-5754-4FAF-B3D4-63EA441F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CD72-BAC2-4994-B821-4043248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3CFAF-562D-445B-846A-E8F71A02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C825-F06D-4987-81B8-02D493880414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64E6B-FB97-4EC4-BBD3-24FE3C8D1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822A8-864B-49B0-9C0B-A862217EF3B8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884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5EDB-8165-4C09-A93D-01F9B0F7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9EA8E-5754-4FAF-B3D4-63EA441F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 Month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CD72-BAC2-4994-B821-4043248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3CFAF-562D-445B-846A-E8F71A02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68DD1B-5CD8-424B-8173-19E182143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C825-F06D-4987-81B8-02D493880414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tx2"/>
                </a:solidFill>
              </a:rPr>
              <a:t>ku.ac.ae</a:t>
            </a:r>
            <a:endParaRPr lang="en-US" sz="85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64E6B-FB97-4EC4-BBD3-24FE3C8D1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7" cy="1853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8822A8-864B-49B0-9C0B-A862217EF3B8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5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4EFBB-C8CA-4201-A903-805856BE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1DCEB-2462-4151-B7CC-F3EC0D3A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57B99-432B-45A8-9216-9BC01B29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D0C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9F49-C197-4276-BA18-25EE4468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04913"/>
            <a:ext cx="10515600" cy="2852737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4C747-8640-4D13-A1FA-90CDB4EBB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0500"/>
            <a:ext cx="10515600" cy="1584326"/>
          </a:xfrm>
        </p:spPr>
        <p:txBody>
          <a:bodyPr>
            <a:normAutofit/>
          </a:bodyPr>
          <a:lstStyle>
            <a:lvl1pPr marL="0" indent="0" algn="ctr">
              <a:buNone/>
              <a:defRPr sz="3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6D51-CC51-458D-B7F8-BB8DC0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97C4-D37A-45E1-B1B8-7100D475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DD6E-BA6A-445E-B542-43DE3AEB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424D6-2475-46D6-A699-3A7CA5F8B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5327D-BC3D-4548-B6FC-FF18B53D2785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61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Picture Background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9F49-C197-4276-BA18-25EE4468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2513"/>
            <a:ext cx="10515600" cy="2852737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6D51-CC51-458D-B7F8-BB8DC0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97C4-D37A-45E1-B1B8-7100D475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DD6E-BA6A-445E-B542-43DE3AEB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424D6-2475-46D6-A699-3A7CA5F8B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5327D-BC3D-4548-B6FC-FF18B53D2785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98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A79536-344B-4703-95C3-7F5AD0BFB3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67" y="891158"/>
            <a:ext cx="2368684" cy="518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D5768-C7B0-4ABF-BE83-522BCD1F6FE5}"/>
              </a:ext>
            </a:extLst>
          </p:cNvPr>
          <p:cNvSpPr txBox="1"/>
          <p:nvPr userDrawn="1"/>
        </p:nvSpPr>
        <p:spPr>
          <a:xfrm>
            <a:off x="752475" y="2545809"/>
            <a:ext cx="10648950" cy="1769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i-FI" sz="11500" b="1" spc="-100" baseline="0" err="1">
                <a:solidFill>
                  <a:srgbClr val="FFFFFF"/>
                </a:solidFill>
                <a:latin typeface="+mj-lt"/>
              </a:rPr>
              <a:t>Thank</a:t>
            </a:r>
            <a:r>
              <a:rPr lang="fi-FI" sz="11500" b="1" spc="-100" baseline="0">
                <a:solidFill>
                  <a:srgbClr val="FFFFFF"/>
                </a:solidFill>
                <a:latin typeface="+mj-lt"/>
              </a:rPr>
              <a:t> </a:t>
            </a:r>
            <a:r>
              <a:rPr lang="fi-FI" sz="11500" b="1" spc="-100" baseline="0" err="1">
                <a:solidFill>
                  <a:srgbClr val="FFFFFF"/>
                </a:solidFill>
                <a:latin typeface="+mj-lt"/>
              </a:rPr>
              <a:t>You</a:t>
            </a:r>
            <a:endParaRPr lang="en-US" sz="11500" b="1" spc="-100" baseline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33D0-73BA-48D2-AA6E-3F2C63C9CA8F}"/>
              </a:ext>
            </a:extLst>
          </p:cNvPr>
          <p:cNvSpPr txBox="1"/>
          <p:nvPr userDrawn="1"/>
        </p:nvSpPr>
        <p:spPr>
          <a:xfrm>
            <a:off x="5181601" y="6146800"/>
            <a:ext cx="1838324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i-FI" sz="1250" b="1">
                <a:solidFill>
                  <a:srgbClr val="FFFFFF"/>
                </a:solidFill>
              </a:rPr>
              <a:t>ku.ac.ae</a:t>
            </a:r>
            <a:endParaRPr lang="en-US" sz="12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6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eg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</p:spPr>
        <p:txBody>
          <a:bodyPr anchor="b"/>
          <a:lstStyle>
            <a:lvl1pPr algn="ctr">
              <a:defRPr sz="6000" spc="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0" y="6162674"/>
            <a:ext cx="4772025" cy="314325"/>
          </a:xfrm>
        </p:spPr>
        <p:txBody>
          <a:bodyPr>
            <a:normAutofit/>
          </a:bodyPr>
          <a:lstStyle>
            <a:lvl1pPr marL="0" indent="0" algn="ctr">
              <a:buNone/>
              <a:defRPr sz="1350" cap="all" baseline="0">
                <a:solidFill>
                  <a:schemeClr val="bg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B0621-5201-4B3C-B3F3-03D9DDA06A71}"/>
              </a:ext>
            </a:extLst>
          </p:cNvPr>
          <p:cNvCxnSpPr/>
          <p:nvPr userDrawn="1"/>
        </p:nvCxnSpPr>
        <p:spPr>
          <a:xfrm>
            <a:off x="5181600" y="2752725"/>
            <a:ext cx="180975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7211BEC-8A05-5048-8010-DA55CE4672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4" y="654528"/>
            <a:ext cx="3540072" cy="7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>
      <p:bgPr>
        <a:solidFill>
          <a:srgbClr val="004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1E90-80D8-4070-8157-51F5D9E9B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ED11D-86B6-41D9-804F-B21E465E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1714500"/>
          </a:xfrm>
        </p:spPr>
        <p:txBody>
          <a:bodyPr anchor="b"/>
          <a:lstStyle>
            <a:lvl1pPr algn="ctr"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DCADE-2A34-4B9D-9987-0330895D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125"/>
            <a:ext cx="9144000" cy="1247775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87C84-1993-43C1-A570-C771C22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0" y="6162674"/>
            <a:ext cx="4772025" cy="314325"/>
          </a:xfrm>
        </p:spPr>
        <p:txBody>
          <a:bodyPr>
            <a:normAutofit/>
          </a:bodyPr>
          <a:lstStyle>
            <a:lvl1pPr marL="0" indent="0" algn="ctr">
              <a:buNone/>
              <a:defRPr sz="1350" cap="all" baseline="0">
                <a:solidFill>
                  <a:srgbClr val="FFFFFF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8DC6-096E-714D-AF28-5869725897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3" y="654528"/>
            <a:ext cx="3540072" cy="7744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EF1488-91C4-7449-841C-78AF4CE5EB83}"/>
              </a:ext>
            </a:extLst>
          </p:cNvPr>
          <p:cNvCxnSpPr/>
          <p:nvPr userDrawn="1"/>
        </p:nvCxnSpPr>
        <p:spPr>
          <a:xfrm>
            <a:off x="1769036" y="2752725"/>
            <a:ext cx="180975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84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90FDB3-7706-4B32-BD35-532B4AC7ECDA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79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ortr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2675" y="1152524"/>
            <a:ext cx="5191124" cy="5162121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Heading 1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1A79-8F5C-4459-9F47-4F4A5602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4C6A6-466D-458F-9462-128882D6EF6C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C1F0F3F-166A-422E-B49B-E35296BC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123950"/>
            <a:ext cx="4419600" cy="5190695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5506D-9F69-4855-B473-3BFDAF44ED69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9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BB98-3A1E-4BA6-A18A-C711FCA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B3EF-8293-4FA5-B31C-91F5BA7D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0800" y="1868400"/>
            <a:ext cx="4680000" cy="444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ED27-71A5-4DAD-A199-5EA0A05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7500" y="1868400"/>
            <a:ext cx="4680000" cy="444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C24C3-5F25-4ACD-A2D4-0198F4B9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1D6D0-37D4-42A5-B774-5A583D8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9724-736B-42D4-9FC2-BBF87F4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462DF-95A9-4839-9F28-1A83BCE28186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B1926-9526-4026-8069-F153FB78B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EDA0-B8B5-41ED-80CE-BFDA6DF8FC4B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BB98-3A1E-4BA6-A18A-C711FCA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B3EF-8293-4FA5-B31C-91F5BA7D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0800" y="2352674"/>
            <a:ext cx="4680000" cy="3965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ED27-71A5-4DAD-A199-5EA0A05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7500" y="2352674"/>
            <a:ext cx="4680000" cy="3965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C24C3-5F25-4ACD-A2D4-0198F4B9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1D6D0-37D4-42A5-B774-5A583D8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79724-736B-42D4-9FC2-BBF87F4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673FD0-9E13-4C1A-B859-688309735A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360800" y="1868399"/>
            <a:ext cx="4680000" cy="379501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81F1501-AF73-4AAC-9FF0-0767311D3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0" y="1868399"/>
            <a:ext cx="4687888" cy="379501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178B-FD49-4EE2-9A05-5F6BE0A0483C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110D8-F82F-4692-8B00-F633DEF1AC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32C51C-6D36-4A71-A1DB-6C92A35CA313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1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F29153F9-78D4-4D70-B44A-4B9B91D91CB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162675" y="771525"/>
            <a:ext cx="5638800" cy="5534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542925"/>
            <a:ext cx="4181476" cy="1114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1866900"/>
            <a:ext cx="4181476" cy="444817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296D0-EF25-4659-9A29-DE874EE0BD57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D0369-8EEE-446D-A24C-9E71B18567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F66C09-963E-47DD-8166-11F0934BF635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43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EF6-6786-4ED3-B643-2BCA247B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542925"/>
            <a:ext cx="4181476" cy="1114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3A0E-D963-4BA4-863C-413B32E5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1866900"/>
            <a:ext cx="4181476" cy="4448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6537-CD92-4621-BEAC-209C2F46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2E95-BAFB-4FA5-935D-F153DAC8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E8E8-275F-4879-A380-FC69F4F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E416A-BFDB-410E-9AC9-671259E5DA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2675" y="771525"/>
            <a:ext cx="5638800" cy="55340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296D0-EF25-4659-9A29-DE874EE0BD57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D0369-8EEE-446D-A24C-9E71B18567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5" y="236124"/>
            <a:ext cx="1811848" cy="1853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F66C09-963E-47DD-8166-11F0934BF635}"/>
              </a:ext>
            </a:extLst>
          </p:cNvPr>
          <p:cNvCxnSpPr/>
          <p:nvPr userDrawn="1"/>
        </p:nvCxnSpPr>
        <p:spPr>
          <a:xfrm>
            <a:off x="383665" y="533400"/>
            <a:ext cx="1146543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564FE-F745-443F-8321-B0EFD169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9991725" cy="111442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11581-2B37-40B3-825A-043921DFB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866900"/>
            <a:ext cx="9991725" cy="4448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72D0-FD25-45C4-A82E-F4094DCDE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86725" y="203200"/>
            <a:ext cx="1733550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50">
                <a:solidFill>
                  <a:schemeClr val="bg2"/>
                </a:solidFill>
              </a:defRPr>
            </a:lvl1pPr>
          </a:lstStyle>
          <a:p>
            <a:r>
              <a:rPr lang="en-US"/>
              <a:t>DD Month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18871-7BC3-4A13-9CC9-B9A1DB22F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7025" y="203200"/>
            <a:ext cx="4114800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5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17DA-0D3F-410F-A9AA-3171ED151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349" y="203200"/>
            <a:ext cx="523875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50">
                <a:solidFill>
                  <a:schemeClr val="bg2"/>
                </a:solidFill>
              </a:defRPr>
            </a:lvl1pPr>
          </a:lstStyle>
          <a:p>
            <a:fld id="{1E68DD1B-5CD8-424B-8173-19E182143E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8493A-1FC9-483C-BC41-405831F9D965}"/>
              </a:ext>
            </a:extLst>
          </p:cNvPr>
          <p:cNvSpPr txBox="1"/>
          <p:nvPr userDrawn="1"/>
        </p:nvSpPr>
        <p:spPr>
          <a:xfrm>
            <a:off x="10410824" y="203200"/>
            <a:ext cx="962025" cy="244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i-FI" sz="850">
                <a:solidFill>
                  <a:schemeClr val="bg2"/>
                </a:solidFill>
              </a:rPr>
              <a:t>ku.ac.ae</a:t>
            </a:r>
            <a:endParaRPr lang="en-US" sz="85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5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50" r:id="rId4"/>
    <p:sldLayoutId id="2147483662" r:id="rId5"/>
    <p:sldLayoutId id="2147483652" r:id="rId6"/>
    <p:sldLayoutId id="2147483661" r:id="rId7"/>
    <p:sldLayoutId id="2147483663" r:id="rId8"/>
    <p:sldLayoutId id="2147483660" r:id="rId9"/>
    <p:sldLayoutId id="2147483664" r:id="rId10"/>
    <p:sldLayoutId id="2147483665" r:id="rId11"/>
    <p:sldLayoutId id="2147483654" r:id="rId12"/>
    <p:sldLayoutId id="2147483671" r:id="rId13"/>
    <p:sldLayoutId id="2147483655" r:id="rId14"/>
    <p:sldLayoutId id="2147483651" r:id="rId15"/>
    <p:sldLayoutId id="2147483666" r:id="rId16"/>
    <p:sldLayoutId id="2147483667" r:id="rId1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1450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180975" algn="l" defTabSz="914400" rtl="0" eaLnBrk="1" latinLnBrk="0" hangingPunct="1">
        <a:lnSpc>
          <a:spcPct val="10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3ABC-9A46-4327-BF74-FE0C643DC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958050"/>
            <a:ext cx="11985102" cy="2174111"/>
          </a:xfrm>
        </p:spPr>
        <p:txBody>
          <a:bodyPr anchor="ctr">
            <a:norm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Quantization of Vision-Language Model for Remote</a:t>
            </a:r>
            <a:br>
              <a:rPr lang="en-US" sz="3600" dirty="0">
                <a:effectLst/>
                <a:ea typeface="Times New Roman" panose="02020603050405020304" pitchFamily="18" charset="0"/>
              </a:rPr>
            </a:br>
            <a:r>
              <a:rPr lang="en-US" sz="3600" dirty="0">
                <a:effectLst/>
                <a:ea typeface="Times New Roman" panose="02020603050405020304" pitchFamily="18" charset="0"/>
              </a:rPr>
              <a:t>Sensing Visual Grounding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6F05C-E8E5-40A0-96E2-70DA59031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093" y="6298004"/>
            <a:ext cx="6730165" cy="314325"/>
          </a:xfrm>
        </p:spPr>
        <p:txBody>
          <a:bodyPr/>
          <a:lstStyle/>
          <a:p>
            <a:pPr algn="l"/>
            <a:r>
              <a:rPr lang="fi-FI" dirty="0"/>
              <a:t>29 APRIL </a:t>
            </a:r>
            <a:r>
              <a:rPr lang="en-US" dirty="0"/>
              <a:t>2025</a:t>
            </a:r>
          </a:p>
          <a:p>
            <a:pPr algn="l"/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6101CC2-0090-EA4D-B765-ADEA2569E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689" y="3970870"/>
            <a:ext cx="8458200" cy="237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Student Name: </a:t>
            </a: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Shamma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14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Alblooshi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(100045387)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Suhail </a:t>
            </a:r>
            <a:r>
              <a:rPr lang="en-US" altLang="en-US" sz="14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Almarzouqi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(100045490)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Tasneim Aldhanhani (100048765)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Instructor: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Dr. Hasan Al </a:t>
            </a:r>
            <a:r>
              <a:rPr lang="en-US" altLang="en-US" sz="14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Marzouqi</a:t>
            </a: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14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Course: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Vision Language Models – COS 794</a:t>
            </a:r>
            <a:endParaRPr lang="en-US" altLang="en-US" sz="1800" dirty="0"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63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28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B48B6-5880-4AD0-87AA-3CD2E064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18707-6809-45DB-87A9-B541AB55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35A370DD-730A-9D4D-B130-C76D576B1F9F}"/>
              </a:ext>
            </a:extLst>
          </p:cNvPr>
          <p:cNvSpPr txBox="1">
            <a:spLocks/>
          </p:cNvSpPr>
          <p:nvPr/>
        </p:nvSpPr>
        <p:spPr bwMode="auto">
          <a:xfrm>
            <a:off x="997526" y="1113259"/>
            <a:ext cx="11194473" cy="506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2001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3pPr>
            <a:lvl4pPr marL="16573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Y. Zhan, Z. Xiong, and Y. Yuan,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Rsvg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Exploring data and models for visual grounding on remote sensing data,” IEEE Transactions on Geoscience and Remote Sensing, vol. 61, pp.1–13, 2023.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Y. Zhou, M. Lan, X. Li, Y. Ke, X. Jiang, L. Feng, and W. Zhang,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Geoground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 unified large vision-language model for remote sensing visual grounding,” 2025. [Online]. Available: 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/abs/2411.11904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Hugging Face, “Optimum: A Guide to Quantization,” 2024, available at: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texttthttps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huggingface.co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/docs/optimum/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/concept guides/quantization, Accessed: Feb.10, 2025.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M. Grootendorst, “A Visual Guide 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Quantization,”https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newsletter.maartengrootendorst.com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/p/a-visual-guide-to-quantization, 2024, accessed: Feb. 10, 2025.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L. Tunstall, L. von Werra, and T. Wolf, Natural Language Processing with Transformers, Revised Edition. O’Reilly Media, 2022. [Online].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Available:https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www.oreilly.com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/library/view/natural-language-processing/9781098136789/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Kuckreja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M. S. Danish, M. Naseer, A. Das, S. Khan, and F. S. Khan,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Geochat:Grounded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large vision-language model for remote sensing,” 2023. [Online].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Available:https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/abs/2311.15826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Wang, Z. Wang, X. Xu, Y. Tang, J. Zhou, and J. Lu, “Q-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vlm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Post-training quantization for large vision-language models,” 10 2024.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Dettmers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M. Lewis, Y.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Belkada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 L.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Zettlemoyer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“Llm.int8(): 8-bit matrix multiplication for transformers at scale,” 2022. [Online]. Available: 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/abs/2208.07339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G.-S. Xia, J. Hu, F. Hu, B. Shi, X. Bai, Y. Zhong, L. Zhang, and X. Lu, “Aid: A benchmark data set for performance evaluation of aerial scene classification,” IEEE Transactions on Geoscience and Remote Sensing, vol. 55, no. 7, pp. 3965–3981, 2017.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Y. Yang and S.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Newsam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“Bag-of-visual-words and spatial extensions for land-use classification,” in Proceedings of the 18th SIGSPATIAL International Conference on Advances in Geographic Information Systems, ser. GIS ’10. New York, NY, USA: Association for Computing Machinery, 2010, p. 270–279. [Online]. Available: 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/10.1145/1869790.1869829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9377582-F196-4541-84DD-C7D29969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12096A-C3D1-2318-7CBA-22E03C5F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10360233" cy="589065"/>
          </a:xfrm>
        </p:spPr>
        <p:txBody>
          <a:bodyPr anchor="t">
            <a:normAutofit fontScale="90000"/>
          </a:bodyPr>
          <a:lstStyle/>
          <a:p>
            <a:r>
              <a:rPr lang="en-US" sz="4000" dirty="0"/>
              <a:t>Reference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15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60F3C-53A5-4E55-A7CB-DB405DA9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i-FI" dirty="0" err="1"/>
              <a:t>Outline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65DDC-F27E-487F-89F2-3A390AB4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April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B42DF-8B4F-4BC0-85C6-FC1F4357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>
                <a:effectLst/>
                <a:ea typeface="Times New Roman" panose="02020603050405020304" pitchFamily="18" charset="0"/>
              </a:rPr>
              <a:t>Quantization of  VLM for RSVG</a:t>
            </a:r>
            <a:endParaRPr lang="en-US" sz="9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C7D47-0B41-4232-A327-8155ED41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4DC2C9-DBD9-4A42-9A22-96869245F8D8}"/>
              </a:ext>
            </a:extLst>
          </p:cNvPr>
          <p:cNvGrpSpPr/>
          <p:nvPr/>
        </p:nvGrpSpPr>
        <p:grpSpPr>
          <a:xfrm>
            <a:off x="410357" y="1646181"/>
            <a:ext cx="5685642" cy="4392821"/>
            <a:chOff x="262342" y="1388805"/>
            <a:chExt cx="5685642" cy="43928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BA0FAF-899C-195F-FFE1-9786CF220F24}"/>
                </a:ext>
              </a:extLst>
            </p:cNvPr>
            <p:cNvSpPr txBox="1"/>
            <p:nvPr/>
          </p:nvSpPr>
          <p:spPr>
            <a:xfrm>
              <a:off x="1412256" y="1715203"/>
              <a:ext cx="45357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2" charset="0"/>
                </a:rPr>
                <a:t>Problem Definition and Motivations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C178BC-F3F9-B603-DD84-5574B6F32416}"/>
                </a:ext>
              </a:extLst>
            </p:cNvPr>
            <p:cNvSpPr txBox="1"/>
            <p:nvPr/>
          </p:nvSpPr>
          <p:spPr>
            <a:xfrm>
              <a:off x="339287" y="1388805"/>
              <a:ext cx="9957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005493"/>
                  </a:solidFill>
                  <a:latin typeface="Montserrat SemiBold" panose="00000700000000000000" pitchFamily="2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8B26D6-3857-DFC1-1CC5-3D18A4698EA3}"/>
                </a:ext>
              </a:extLst>
            </p:cNvPr>
            <p:cNvSpPr txBox="1"/>
            <p:nvPr/>
          </p:nvSpPr>
          <p:spPr>
            <a:xfrm>
              <a:off x="1412255" y="3403782"/>
              <a:ext cx="45357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2" charset="0"/>
                </a:rPr>
                <a:t>Methodology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28A4D-F22B-B303-748B-17DD916B7AC6}"/>
                </a:ext>
              </a:extLst>
            </p:cNvPr>
            <p:cNvSpPr txBox="1"/>
            <p:nvPr/>
          </p:nvSpPr>
          <p:spPr>
            <a:xfrm>
              <a:off x="262342" y="3077384"/>
              <a:ext cx="11496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o-RO"/>
              </a:defPPr>
              <a:lvl1pPr algn="ctr">
                <a:defRPr sz="6000" b="1">
                  <a:gradFill>
                    <a:gsLst>
                      <a:gs pos="15000">
                        <a:schemeClr val="accent1"/>
                      </a:gs>
                      <a:gs pos="85000">
                        <a:schemeClr val="accent2">
                          <a:lumMod val="75000"/>
                        </a:schemeClr>
                      </a:gs>
                    </a:gsLst>
                    <a:lin ang="0" scaled="1"/>
                  </a:gradFill>
                  <a:latin typeface="Montserrat SemiBold" panose="00000700000000000000" pitchFamily="2" charset="0"/>
                  <a:cs typeface="Arial" pitchFamily="34" charset="0"/>
                </a:defRPr>
              </a:lvl1pPr>
            </a:lstStyle>
            <a:p>
              <a:r>
                <a:rPr lang="en-US">
                  <a:solidFill>
                    <a:srgbClr val="005493"/>
                  </a:solidFill>
                </a:rPr>
                <a:t>02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2F6E43-4EB6-7352-786D-95AF127614F4}"/>
                </a:ext>
              </a:extLst>
            </p:cNvPr>
            <p:cNvSpPr txBox="1"/>
            <p:nvPr/>
          </p:nvSpPr>
          <p:spPr>
            <a:xfrm>
              <a:off x="1412256" y="5092361"/>
              <a:ext cx="4276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2" charset="0"/>
                </a:rPr>
                <a:t>Results and Discussion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38B029-7A87-185A-6250-DF10D73E5B75}"/>
                </a:ext>
              </a:extLst>
            </p:cNvPr>
            <p:cNvSpPr txBox="1"/>
            <p:nvPr/>
          </p:nvSpPr>
          <p:spPr>
            <a:xfrm>
              <a:off x="262342" y="4765963"/>
              <a:ext cx="11496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o-RO"/>
              </a:defPPr>
              <a:lvl1pPr algn="ctr">
                <a:defRPr sz="6000" b="1">
                  <a:gradFill>
                    <a:gsLst>
                      <a:gs pos="15000">
                        <a:schemeClr val="accent1"/>
                      </a:gs>
                      <a:gs pos="85000">
                        <a:schemeClr val="accent2">
                          <a:lumMod val="75000"/>
                        </a:schemeClr>
                      </a:gs>
                    </a:gsLst>
                    <a:lin ang="0" scaled="1"/>
                  </a:gradFill>
                  <a:latin typeface="Montserrat SemiBold" panose="00000700000000000000" pitchFamily="2" charset="0"/>
                  <a:cs typeface="Arial" pitchFamily="34" charset="0"/>
                </a:defRPr>
              </a:lvl1pPr>
            </a:lstStyle>
            <a:p>
              <a:r>
                <a:rPr lang="en-US">
                  <a:solidFill>
                    <a:srgbClr val="005493"/>
                  </a:solidFill>
                </a:rPr>
                <a:t>03</a:t>
              </a:r>
            </a:p>
          </p:txBody>
        </p:sp>
      </p:grpSp>
      <p:pic>
        <p:nvPicPr>
          <p:cNvPr id="2" name="Picture 1" descr="A satellite flying over the earth&#10;&#10;Description automatically generated">
            <a:extLst>
              <a:ext uri="{FF2B5EF4-FFF2-40B4-BE49-F238E27FC236}">
                <a16:creationId xmlns:a16="http://schemas.microsoft.com/office/drawing/2014/main" id="{74E0CCDE-29E5-BB07-B193-C3E873D1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53" y="2082906"/>
            <a:ext cx="4276549" cy="42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5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E0E4-85DE-4F16-91DA-63A23F73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fi-FI" dirty="0" err="1"/>
              <a:t>Problem</a:t>
            </a:r>
            <a:r>
              <a:rPr lang="fi-FI" dirty="0"/>
              <a:t> Definition and </a:t>
            </a:r>
            <a:r>
              <a:rPr lang="fi-FI" dirty="0" err="1"/>
              <a:t>Motivations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B48B6-5880-4AD0-87AA-3CD2E064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18707-6809-45DB-87A9-B541AB55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0C0EE7A3-1D52-5569-B26E-9D3D97A22FBF}"/>
              </a:ext>
            </a:extLst>
          </p:cNvPr>
          <p:cNvSpPr/>
          <p:nvPr/>
        </p:nvSpPr>
        <p:spPr>
          <a:xfrm>
            <a:off x="5111760" y="3078093"/>
            <a:ext cx="2363498" cy="16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689">
              <a:defRPr/>
            </a:pPr>
            <a:r>
              <a:rPr lang="en-US" sz="1344" b="1">
                <a:solidFill>
                  <a:srgbClr val="FFFFFF"/>
                </a:solidFill>
                <a:latin typeface="Arial"/>
              </a:rPr>
              <a:t>What’s New?</a:t>
            </a:r>
            <a:endParaRPr lang="en-GB" sz="1344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018F35-90CE-2510-520C-65CE0024BE30}"/>
              </a:ext>
            </a:extLst>
          </p:cNvPr>
          <p:cNvSpPr txBox="1">
            <a:spLocks/>
          </p:cNvSpPr>
          <p:nvPr/>
        </p:nvSpPr>
        <p:spPr>
          <a:xfrm>
            <a:off x="6343923" y="3076837"/>
            <a:ext cx="4257582" cy="1441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77689">
              <a:spcBef>
                <a:spcPts val="960"/>
              </a:spcBef>
              <a:buClr>
                <a:srgbClr val="6400FF"/>
              </a:buClr>
              <a:buNone/>
              <a:defRPr/>
            </a:pPr>
            <a:endParaRPr lang="en-GB" sz="1344">
              <a:solidFill>
                <a:srgbClr val="6F7375"/>
              </a:solidFill>
              <a:highlight>
                <a:srgbClr val="FFFF00"/>
              </a:highlight>
              <a:latin typeface="Arial"/>
            </a:endParaRPr>
          </a:p>
          <a:p>
            <a:pPr marL="0" indent="0" defTabSz="877689">
              <a:spcBef>
                <a:spcPts val="960"/>
              </a:spcBef>
              <a:buClr>
                <a:srgbClr val="6400FF"/>
              </a:buClr>
              <a:buNone/>
              <a:defRPr/>
            </a:pPr>
            <a:endParaRPr lang="en-GB" sz="1344">
              <a:solidFill>
                <a:srgbClr val="6F7375"/>
              </a:solidFill>
              <a:highlight>
                <a:srgbClr val="FFFF00"/>
              </a:highlight>
              <a:latin typeface="Arial"/>
            </a:endParaRPr>
          </a:p>
          <a:p>
            <a:pPr marL="0" indent="0" defTabSz="877689">
              <a:spcBef>
                <a:spcPts val="960"/>
              </a:spcBef>
              <a:buClr>
                <a:srgbClr val="6400FF"/>
              </a:buClr>
              <a:buNone/>
              <a:defRPr/>
            </a:pPr>
            <a:endParaRPr lang="en-GB" sz="1344" b="1">
              <a:solidFill>
                <a:srgbClr val="6F7375"/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3104F-E904-EBDF-51E4-66AF1971C2D9}"/>
              </a:ext>
            </a:extLst>
          </p:cNvPr>
          <p:cNvSpPr txBox="1"/>
          <p:nvPr/>
        </p:nvSpPr>
        <p:spPr>
          <a:xfrm>
            <a:off x="-150383" y="3763396"/>
            <a:ext cx="5258562" cy="312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Earth observation satellites and UAVs generate massive high-resolution RS imagery.</a:t>
            </a:r>
          </a:p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Extracting actionable insights is critical for:</a:t>
            </a:r>
          </a:p>
          <a:p>
            <a:pPr marL="1015879" lvl="2" indent="-292563" defTabSz="877689">
              <a:spcAft>
                <a:spcPts val="512"/>
              </a:spcAft>
              <a:buFont typeface="Wingdings" pitchFamily="2" charset="2"/>
              <a:buChar char="ü"/>
              <a:defRPr/>
            </a:pPr>
            <a:r>
              <a:rPr lang="en-US" sz="1400" dirty="0"/>
              <a:t>Disaster response</a:t>
            </a:r>
          </a:p>
          <a:p>
            <a:pPr marL="1015879" lvl="2" indent="-292563" defTabSz="877689">
              <a:spcAft>
                <a:spcPts val="512"/>
              </a:spcAft>
              <a:buFont typeface="Wingdings" pitchFamily="2" charset="2"/>
              <a:buChar char="ü"/>
              <a:defRPr/>
            </a:pPr>
            <a:r>
              <a:rPr lang="en-US" sz="1400" dirty="0"/>
              <a:t>Urban planning</a:t>
            </a:r>
          </a:p>
          <a:p>
            <a:pPr marL="1015879" lvl="2" indent="-292563" defTabSz="877689">
              <a:spcAft>
                <a:spcPts val="512"/>
              </a:spcAft>
              <a:buFont typeface="Wingdings" pitchFamily="2" charset="2"/>
              <a:buChar char="ü"/>
              <a:defRPr/>
            </a:pPr>
            <a:r>
              <a:rPr lang="en-US" sz="1400" dirty="0"/>
              <a:t>Agriculture monitoring</a:t>
            </a:r>
          </a:p>
          <a:p>
            <a:pPr marL="1015879" lvl="2" indent="-292563" defTabSz="877689">
              <a:spcAft>
                <a:spcPts val="512"/>
              </a:spcAft>
              <a:buFont typeface="Wingdings" pitchFamily="2" charset="2"/>
              <a:buChar char="ü"/>
              <a:defRPr/>
            </a:pPr>
            <a:r>
              <a:rPr lang="en-US" sz="1400" dirty="0"/>
              <a:t>Military applications.</a:t>
            </a:r>
          </a:p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Visual Grounding enables flexible, open-world object localization from natural language queries beyond static object categories.</a:t>
            </a:r>
          </a:p>
          <a:p>
            <a:pPr marL="558679" lvl="1" indent="-292563" defTabSz="877689">
              <a:spcAft>
                <a:spcPts val="512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RSVG supports real-time, dynamic scene understanding for diverse remote sensing platforms.</a:t>
            </a:r>
          </a:p>
        </p:txBody>
      </p:sp>
      <p:sp>
        <p:nvSpPr>
          <p:cNvPr id="20" name="Rectangle: Rounded Corners 2">
            <a:extLst>
              <a:ext uri="{FF2B5EF4-FFF2-40B4-BE49-F238E27FC236}">
                <a16:creationId xmlns:a16="http://schemas.microsoft.com/office/drawing/2014/main" id="{01610974-41D8-29AD-C14E-346CDAB32CE7}"/>
              </a:ext>
            </a:extLst>
          </p:cNvPr>
          <p:cNvSpPr/>
          <p:nvPr/>
        </p:nvSpPr>
        <p:spPr>
          <a:xfrm>
            <a:off x="5108178" y="2511290"/>
            <a:ext cx="2498797" cy="28338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77689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What are we trying to do?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5A922A-3E0C-9A45-E4A8-03C8766252E5}"/>
              </a:ext>
            </a:extLst>
          </p:cNvPr>
          <p:cNvSpPr txBox="1"/>
          <p:nvPr/>
        </p:nvSpPr>
        <p:spPr>
          <a:xfrm>
            <a:off x="4958638" y="2776237"/>
            <a:ext cx="7233361" cy="360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423" indent="-219423">
              <a:lnSpc>
                <a:spcPct val="150000"/>
              </a:lnSpc>
              <a:spcAft>
                <a:spcPts val="512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Quantize and optimize pretrained VLMs to improve computational efficiency for RSVG, without retraining.</a:t>
            </a:r>
          </a:p>
          <a:p>
            <a:pPr marL="742950" lvl="1" indent="-285750">
              <a:lnSpc>
                <a:spcPct val="150000"/>
              </a:lnSpc>
              <a:spcAft>
                <a:spcPts val="512"/>
              </a:spcAft>
              <a:buFont typeface="Wingdings" pitchFamily="2" charset="2"/>
              <a:buChar char="q"/>
            </a:pPr>
            <a:r>
              <a:rPr lang="en-US" sz="1400" dirty="0">
                <a:cs typeface="Arial" panose="020B0604020202020204" pitchFamily="34" charset="0"/>
              </a:rPr>
              <a:t>Select and benchmark baseline VLMs (e.g., MDETR, CLIP-based detectors).</a:t>
            </a:r>
          </a:p>
          <a:p>
            <a:pPr marL="742950" lvl="1" indent="-285750">
              <a:lnSpc>
                <a:spcPct val="150000"/>
              </a:lnSpc>
              <a:spcAft>
                <a:spcPts val="512"/>
              </a:spcAft>
              <a:buFont typeface="Wingdings" pitchFamily="2" charset="2"/>
              <a:buChar char="q"/>
            </a:pPr>
            <a:r>
              <a:rPr lang="en-US" sz="1400" dirty="0">
                <a:cs typeface="Arial" panose="020B0604020202020204" pitchFamily="34" charset="0"/>
              </a:rPr>
              <a:t>Integrate quantization techniques (e.g., 8-bit, 4-bit mixed precision) to compress model, speed up inference, and save memory.</a:t>
            </a:r>
          </a:p>
          <a:p>
            <a:pPr marL="742950" lvl="1" indent="-285750">
              <a:lnSpc>
                <a:spcPct val="150000"/>
              </a:lnSpc>
              <a:spcAft>
                <a:spcPts val="512"/>
              </a:spcAft>
              <a:buFont typeface="Wingdings" pitchFamily="2" charset="2"/>
              <a:buChar char="q"/>
            </a:pPr>
            <a:r>
              <a:rPr lang="en-US" sz="1400" dirty="0">
                <a:cs typeface="Arial" panose="020B0604020202020204" pitchFamily="34" charset="0"/>
              </a:rPr>
              <a:t>Benchmark grounding performance before and after quantization across remote sensing datasets.</a:t>
            </a:r>
          </a:p>
          <a:p>
            <a:pPr marL="742950" lvl="1" indent="-285750">
              <a:lnSpc>
                <a:spcPct val="150000"/>
              </a:lnSpc>
              <a:spcAft>
                <a:spcPts val="512"/>
              </a:spcAft>
              <a:buFont typeface="Wingdings" pitchFamily="2" charset="2"/>
              <a:buChar char="q"/>
            </a:pPr>
            <a:r>
              <a:rPr lang="en-US" sz="1400" dirty="0">
                <a:cs typeface="Arial" panose="020B0604020202020204" pitchFamily="34" charset="0"/>
              </a:rPr>
              <a:t>Analyze trade-offs between accuracy, inference speed, and model size.</a:t>
            </a:r>
          </a:p>
          <a:p>
            <a:pPr marL="742950" lvl="1" indent="-285750">
              <a:lnSpc>
                <a:spcPct val="150000"/>
              </a:lnSpc>
              <a:spcAft>
                <a:spcPts val="512"/>
              </a:spcAft>
              <a:buFont typeface="Wingdings" pitchFamily="2" charset="2"/>
              <a:buChar char="q"/>
            </a:pPr>
            <a:r>
              <a:rPr lang="en-US" sz="1400" dirty="0">
                <a:cs typeface="Arial" panose="020B0604020202020204" pitchFamily="34" charset="0"/>
              </a:rPr>
              <a:t>Advance scalable, deployable multimodal AI models for RS imagery understanding.</a:t>
            </a:r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213CE64F-E9AA-EE6B-2616-A4021A712395}"/>
              </a:ext>
            </a:extLst>
          </p:cNvPr>
          <p:cNvSpPr/>
          <p:nvPr/>
        </p:nvSpPr>
        <p:spPr>
          <a:xfrm>
            <a:off x="5160143" y="1187616"/>
            <a:ext cx="2498797" cy="28338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77689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Who Cares</a:t>
            </a:r>
            <a:endParaRPr lang="en-GB" sz="1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D23622E-E024-C86E-9084-C3F7683D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31338-DDC7-EFEA-4A93-662AA5A69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01" y="1747330"/>
            <a:ext cx="2121267" cy="442483"/>
          </a:xfrm>
          <a:prstGeom prst="rect">
            <a:avLst/>
          </a:prstGeom>
        </p:spPr>
      </p:pic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1D9AE231-E09A-2246-CCFD-CF811D69D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96" y="1567976"/>
            <a:ext cx="1682072" cy="672829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F6E93AFA-D69B-882B-711A-3F0A43462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06" y="1478786"/>
            <a:ext cx="1209059" cy="809329"/>
          </a:xfrm>
          <a:prstGeom prst="rect">
            <a:avLst/>
          </a:prstGeom>
        </p:spPr>
      </p:pic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941E9862-6869-6C5F-0300-B9266AD0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904" y="1705854"/>
            <a:ext cx="1513401" cy="483960"/>
          </a:xfrm>
          <a:prstGeom prst="rect">
            <a:avLst/>
          </a:prstGeom>
        </p:spPr>
      </p:pic>
      <p:pic>
        <p:nvPicPr>
          <p:cNvPr id="5" name="Picture 4" descr="A satellite and a plane connected to a ship&#10;&#10;Description automatically generated with medium confidence">
            <a:extLst>
              <a:ext uri="{FF2B5EF4-FFF2-40B4-BE49-F238E27FC236}">
                <a16:creationId xmlns:a16="http://schemas.microsoft.com/office/drawing/2014/main" id="{BAFC77B6-A8FD-5CCE-8B88-9FF2455E7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5" y="1479792"/>
            <a:ext cx="3535015" cy="23566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9A6C77-BCC9-2B46-7408-7B90D4CA6989}"/>
              </a:ext>
            </a:extLst>
          </p:cNvPr>
          <p:cNvSpPr/>
          <p:nvPr/>
        </p:nvSpPr>
        <p:spPr>
          <a:xfrm>
            <a:off x="479851" y="1181168"/>
            <a:ext cx="2498797" cy="28338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77689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Why RSVG?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90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FCA9-DA52-263A-25F5-E2372476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055C-E970-0DD1-583A-32EE34B2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fi-FI" dirty="0" err="1"/>
              <a:t>Methodology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BFF40-9423-5E97-FE52-AF1FE659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CDA7A-1D69-BC60-3EE0-6DFDCAAF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6E38AF0C-15BF-F3CE-FFC4-CD753429624C}"/>
              </a:ext>
            </a:extLst>
          </p:cNvPr>
          <p:cNvSpPr/>
          <p:nvPr/>
        </p:nvSpPr>
        <p:spPr>
          <a:xfrm>
            <a:off x="5111760" y="3078093"/>
            <a:ext cx="2363498" cy="16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689">
              <a:defRPr/>
            </a:pPr>
            <a:r>
              <a:rPr lang="en-US" sz="1344" b="1">
                <a:solidFill>
                  <a:srgbClr val="FFFFFF"/>
                </a:solidFill>
                <a:latin typeface="Arial"/>
              </a:rPr>
              <a:t>What’s New?</a:t>
            </a:r>
            <a:endParaRPr lang="en-GB" sz="1344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: Rounded Corners 24">
            <a:extLst>
              <a:ext uri="{FF2B5EF4-FFF2-40B4-BE49-F238E27FC236}">
                <a16:creationId xmlns:a16="http://schemas.microsoft.com/office/drawing/2014/main" id="{D04C94A4-92FD-77A0-76B9-46447E7BD8FA}"/>
              </a:ext>
            </a:extLst>
          </p:cNvPr>
          <p:cNvSpPr/>
          <p:nvPr/>
        </p:nvSpPr>
        <p:spPr>
          <a:xfrm>
            <a:off x="5070577" y="2942443"/>
            <a:ext cx="2462391" cy="169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What’s New?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: Rounded Corners 2">
            <a:extLst>
              <a:ext uri="{FF2B5EF4-FFF2-40B4-BE49-F238E27FC236}">
                <a16:creationId xmlns:a16="http://schemas.microsoft.com/office/drawing/2014/main" id="{6622786F-4673-DB84-B2A7-BCC4BCA7DC5B}"/>
              </a:ext>
            </a:extLst>
          </p:cNvPr>
          <p:cNvSpPr/>
          <p:nvPr/>
        </p:nvSpPr>
        <p:spPr>
          <a:xfrm>
            <a:off x="388601" y="1035170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 err="1">
                <a:solidFill>
                  <a:srgbClr val="FFFFFF"/>
                </a:solidFill>
                <a:latin typeface="Arial"/>
              </a:rPr>
              <a:t>GeoChat</a:t>
            </a:r>
            <a:r>
              <a:rPr lang="en-US" sz="1400" b="1" dirty="0">
                <a:solidFill>
                  <a:srgbClr val="FFFFFF"/>
                </a:solidFill>
                <a:latin typeface="Arial"/>
              </a:rPr>
              <a:t> Model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161A016-3329-42A6-AB04-B1E33F15BA6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3" y="1312802"/>
            <a:ext cx="5684068" cy="4149121"/>
          </a:xfrm>
          <a:prstGeom prst="rect">
            <a:avLst/>
          </a:prstGeom>
        </p:spPr>
      </p:pic>
      <p:sp>
        <p:nvSpPr>
          <p:cNvPr id="45" name="Rectangle: Rounded Corners 2">
            <a:extLst>
              <a:ext uri="{FF2B5EF4-FFF2-40B4-BE49-F238E27FC236}">
                <a16:creationId xmlns:a16="http://schemas.microsoft.com/office/drawing/2014/main" id="{598CA826-4994-99A3-43CA-8556978DC94D}"/>
              </a:ext>
            </a:extLst>
          </p:cNvPr>
          <p:cNvSpPr/>
          <p:nvPr/>
        </p:nvSpPr>
        <p:spPr>
          <a:xfrm>
            <a:off x="5747419" y="3811233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Project Objectives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CDD7D9-2894-45A2-ADE3-492306EE9C18}"/>
              </a:ext>
            </a:extLst>
          </p:cNvPr>
          <p:cNvSpPr txBox="1"/>
          <p:nvPr/>
        </p:nvSpPr>
        <p:spPr>
          <a:xfrm>
            <a:off x="5742728" y="4047023"/>
            <a:ext cx="6449272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Quantize the pretrained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GeoChat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to achieve efficient, scalable remote sensing visual grounding (RSVG) , improving inference speed, memory footprint, and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deployability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retraining.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Pipeline:</a:t>
            </a:r>
          </a:p>
          <a:p>
            <a:pPr marL="800100" lvl="1" indent="-342900" defTabSz="554478">
              <a:spcAft>
                <a:spcPts val="1067"/>
              </a:spcAft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Baseline: Evaluate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GeoChat's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in BF16 precision (Brain Float 16).</a:t>
            </a:r>
          </a:p>
          <a:p>
            <a:pPr marL="800100" lvl="1" indent="-342900" defTabSz="554478">
              <a:spcAft>
                <a:spcPts val="1067"/>
              </a:spcAft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Quantization: Apply Bits and Bytes asymmetric quantization (LLM.INT8) for model compression.</a:t>
            </a:r>
          </a:p>
          <a:p>
            <a:pPr marL="800100" lvl="1" indent="-342900" defTabSz="554478">
              <a:spcAft>
                <a:spcPts val="1067"/>
              </a:spcAft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4-bit Quantization: Further compress using QVLM custom techniques based on Bits and Bytes.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1E351C6-610D-1C21-20BB-319BE110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6BD4C935-19D1-F255-ED9A-94852A0111C8}"/>
              </a:ext>
            </a:extLst>
          </p:cNvPr>
          <p:cNvSpPr/>
          <p:nvPr/>
        </p:nvSpPr>
        <p:spPr>
          <a:xfrm>
            <a:off x="5754047" y="1055051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 err="1">
                <a:solidFill>
                  <a:srgbClr val="FFFFFF"/>
                </a:solidFill>
                <a:latin typeface="Arial"/>
              </a:rPr>
              <a:t>GeoChat</a:t>
            </a:r>
            <a:r>
              <a:rPr lang="en-US" sz="1400" b="1" dirty="0">
                <a:solidFill>
                  <a:srgbClr val="FFFFFF"/>
                </a:solidFill>
                <a:latin typeface="Arial"/>
              </a:rPr>
              <a:t> Model Architecture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9027E-581F-90C6-ECF4-2F9D5A0EA35B}"/>
              </a:ext>
            </a:extLst>
          </p:cNvPr>
          <p:cNvSpPr txBox="1"/>
          <p:nvPr/>
        </p:nvSpPr>
        <p:spPr>
          <a:xfrm>
            <a:off x="5749356" y="1343845"/>
            <a:ext cx="6397982" cy="2521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upon LLaVA-1.5 framework, adapted for remote sensing.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Encoder: CLIP-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(enhanced for 504×504 remote sensing images).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 Adaptor: Projects visual features to LLM space.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Model: Vicuna-7B with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fine-tuning for instruction-following.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Tokens: [grounding], [identify], [refer] inserted to control output behavior.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Representation: Bounding boxes encoded as normalized text strings (with optional rotation).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6354E-AA90-5B3A-90BE-D3640172D735}"/>
              </a:ext>
            </a:extLst>
          </p:cNvPr>
          <p:cNvSpPr txBox="1"/>
          <p:nvPr/>
        </p:nvSpPr>
        <p:spPr>
          <a:xfrm>
            <a:off x="46467" y="5514155"/>
            <a:ext cx="5400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Adapt VLMs for remote sensing imagery with: Top-down views, multi-scale targets, cluttered scenes.</a:t>
            </a:r>
          </a:p>
        </p:txBody>
      </p:sp>
    </p:spTree>
    <p:extLst>
      <p:ext uri="{BB962C8B-B14F-4D97-AF65-F5344CB8AC3E}">
        <p14:creationId xmlns:p14="http://schemas.microsoft.com/office/powerpoint/2010/main" val="413736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050F-0BF2-B378-699C-2454A4AF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D513-4ED7-BC4B-E236-F73387B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fi-FI" dirty="0" err="1"/>
              <a:t>Quantization</a:t>
            </a:r>
            <a:r>
              <a:rPr lang="fi-FI" dirty="0"/>
              <a:t> </a:t>
            </a:r>
            <a:r>
              <a:rPr lang="fi-FI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BA8FF-7407-10B1-665D-B1047B56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FEB64-95CF-A605-4111-FF89178B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F71B9E22-541C-3AAE-6C06-A53A7654D946}"/>
              </a:ext>
            </a:extLst>
          </p:cNvPr>
          <p:cNvSpPr/>
          <p:nvPr/>
        </p:nvSpPr>
        <p:spPr>
          <a:xfrm>
            <a:off x="5111760" y="3078093"/>
            <a:ext cx="2363498" cy="16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689">
              <a:defRPr/>
            </a:pPr>
            <a:r>
              <a:rPr lang="en-US" sz="1344" b="1">
                <a:solidFill>
                  <a:srgbClr val="FFFFFF"/>
                </a:solidFill>
                <a:latin typeface="Arial"/>
              </a:rPr>
              <a:t>What’s New?</a:t>
            </a:r>
            <a:endParaRPr lang="en-GB" sz="1344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: Rounded Corners 24">
            <a:extLst>
              <a:ext uri="{FF2B5EF4-FFF2-40B4-BE49-F238E27FC236}">
                <a16:creationId xmlns:a16="http://schemas.microsoft.com/office/drawing/2014/main" id="{1CCEF0EE-F42D-3792-8461-A4751512C49E}"/>
              </a:ext>
            </a:extLst>
          </p:cNvPr>
          <p:cNvSpPr/>
          <p:nvPr/>
        </p:nvSpPr>
        <p:spPr>
          <a:xfrm>
            <a:off x="5070577" y="2942443"/>
            <a:ext cx="2462391" cy="169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What’s New?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: Rounded Corners 2">
            <a:extLst>
              <a:ext uri="{FF2B5EF4-FFF2-40B4-BE49-F238E27FC236}">
                <a16:creationId xmlns:a16="http://schemas.microsoft.com/office/drawing/2014/main" id="{3DC21A85-ADEB-74A7-D9F5-B2F22F5E6058}"/>
              </a:ext>
            </a:extLst>
          </p:cNvPr>
          <p:cNvSpPr/>
          <p:nvPr/>
        </p:nvSpPr>
        <p:spPr>
          <a:xfrm>
            <a:off x="118840" y="1160876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8- bit quantization pipeline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894B5B9D-85BE-6CF4-D3FD-1C4FDBD6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7429" y="209834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3D88847C-0F68-1D90-D8AC-91330FFA02B5}"/>
              </a:ext>
            </a:extLst>
          </p:cNvPr>
          <p:cNvSpPr/>
          <p:nvPr/>
        </p:nvSpPr>
        <p:spPr>
          <a:xfrm>
            <a:off x="6361611" y="1703198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Main components 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E3976-5793-1856-F296-A1F8CB0D30ED}"/>
              </a:ext>
            </a:extLst>
          </p:cNvPr>
          <p:cNvSpPr txBox="1"/>
          <p:nvPr/>
        </p:nvSpPr>
        <p:spPr>
          <a:xfrm>
            <a:off x="1" y="4111994"/>
            <a:ext cx="55708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54478">
              <a:spcAft>
                <a:spcPts val="1067"/>
              </a:spcAft>
            </a:pPr>
            <a:r>
              <a:rPr lang="en-US" sz="1400" b="1" dirty="0"/>
              <a:t>Goal: </a:t>
            </a:r>
            <a:r>
              <a:rPr lang="en-US" sz="1400" dirty="0"/>
              <a:t>In a normal 8-bit quantization you pick one single “scale” per tensor, so every element in the weight or activation shares the same mapping into [−127,127]. LLM.int8() instead treats each </a:t>
            </a:r>
            <a:r>
              <a:rPr lang="en-US" sz="1400" b="1" dirty="0"/>
              <a:t>row</a:t>
            </a:r>
            <a:r>
              <a:rPr lang="en-US" sz="1400" dirty="0"/>
              <a:t> of the activation matrix and each </a:t>
            </a:r>
            <a:r>
              <a:rPr lang="en-US" sz="1400" b="1" dirty="0"/>
              <a:t>column</a:t>
            </a:r>
            <a:r>
              <a:rPr lang="en-US" sz="1400" dirty="0"/>
              <a:t> of the weight matrix as its own mini-tensor, each with its own scale factor. 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7B89A-8252-D3F7-5D4B-0BA989ACBE71}"/>
              </a:ext>
            </a:extLst>
          </p:cNvPr>
          <p:cNvSpPr txBox="1"/>
          <p:nvPr/>
        </p:nvSpPr>
        <p:spPr>
          <a:xfrm>
            <a:off x="6293509" y="2049834"/>
            <a:ext cx="57937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8-bit Vector-wise Quantization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 per-row / per-column scales : absolute-max values per-row (</a:t>
            </a:r>
            <a:r>
              <a:rPr lang="en-US" sz="1400" dirty="0" err="1"/>
              <a:t>Cx</a:t>
            </a:r>
            <a:r>
              <a:rPr lang="en-US" sz="1400" dirty="0"/>
              <a:t>) and per-column (</a:t>
            </a:r>
            <a:r>
              <a:rPr lang="en-US" sz="1400" dirty="0" err="1"/>
              <a:t>Cw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Quantize each row/column independently: multiply the FP16 tensor by 127 / C and round to Int8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MatMul</a:t>
            </a:r>
            <a:r>
              <a:rPr lang="en-US" sz="1400" dirty="0"/>
              <a:t>: perform Int8×Int8 → Int32 matrix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De-quantize back to FP16: multiply the Int32 result by (</a:t>
            </a:r>
            <a:r>
              <a:rPr lang="en-US" sz="1400" dirty="0" err="1"/>
              <a:t>Cx</a:t>
            </a:r>
            <a:r>
              <a:rPr lang="en-US" sz="1400" dirty="0"/>
              <a:t> ⊗ </a:t>
            </a:r>
            <a:r>
              <a:rPr lang="en-US" sz="1400" dirty="0" err="1"/>
              <a:t>Cw</a:t>
            </a:r>
            <a:r>
              <a:rPr lang="en-US" sz="1400" dirty="0"/>
              <a:t>) / (127×127) to recover FP16 accuracy</a:t>
            </a:r>
            <a:br>
              <a:rPr lang="en-US" sz="1400" dirty="0"/>
            </a:br>
            <a:endParaRPr lang="en-US" sz="1400" dirty="0"/>
          </a:p>
          <a:p>
            <a:endParaRPr lang="en-US" sz="1400" b="1" u="sng" dirty="0"/>
          </a:p>
          <a:p>
            <a:r>
              <a:rPr lang="en-US" sz="1400" b="1" u="sng" dirty="0"/>
              <a:t>16-bit path</a:t>
            </a:r>
          </a:p>
          <a:p>
            <a:r>
              <a:rPr lang="en-US" sz="1400" dirty="0"/>
              <a:t>• Identify the small set of feature dimensions whose magnitudes exceed a threshold , denote their indices by O</a:t>
            </a:r>
          </a:p>
          <a:p>
            <a:r>
              <a:rPr lang="en-US" sz="1400" dirty="0"/>
              <a:t>• Extract from the activation X and weights W just the columns/rows corresponding to O, full-precision (FP16) mat-</a:t>
            </a:r>
            <a:r>
              <a:rPr lang="en-US" sz="1400" dirty="0" err="1"/>
              <a:t>mul</a:t>
            </a:r>
            <a:r>
              <a:rPr lang="en-US" sz="1400" dirty="0"/>
              <a:t> on those</a:t>
            </a:r>
          </a:p>
          <a:p>
            <a:endParaRPr lang="en-US" sz="1400" dirty="0"/>
          </a:p>
          <a:p>
            <a:r>
              <a:rPr lang="en-US" sz="1400" dirty="0"/>
              <a:t>Finally, you </a:t>
            </a:r>
            <a:r>
              <a:rPr lang="en-US" sz="1400" b="1" dirty="0"/>
              <a:t>add</a:t>
            </a:r>
            <a:r>
              <a:rPr lang="en-US" sz="1400" dirty="0"/>
              <a:t> the two partial outputs (FP16 from the 16-bit and de-quantized FP16 from the Int8 remainder) to get the full matrix-product result. 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A5E3A-A01B-DAAA-C1F4-F774F3BC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07"/>
          <a:stretch/>
        </p:blipFill>
        <p:spPr>
          <a:xfrm>
            <a:off x="0" y="1543106"/>
            <a:ext cx="5928331" cy="2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6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3BB92-3F8A-8E89-61B6-14907FA0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E06C-C16B-175A-6748-18139E77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fi-FI" dirty="0" err="1"/>
              <a:t>Quantization</a:t>
            </a:r>
            <a:r>
              <a:rPr lang="fi-FI" dirty="0"/>
              <a:t> </a:t>
            </a:r>
            <a:r>
              <a:rPr lang="fi-FI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2BDC6-1720-6EEC-4B5A-57A5E294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87BD-19A0-C604-314C-F30BC6E2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2B5EE904-7C49-2CA5-EADE-89D136862FAF}"/>
              </a:ext>
            </a:extLst>
          </p:cNvPr>
          <p:cNvSpPr/>
          <p:nvPr/>
        </p:nvSpPr>
        <p:spPr>
          <a:xfrm>
            <a:off x="5111760" y="3078093"/>
            <a:ext cx="2363498" cy="16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689">
              <a:defRPr/>
            </a:pPr>
            <a:r>
              <a:rPr lang="en-US" sz="1344" b="1">
                <a:solidFill>
                  <a:srgbClr val="FFFFFF"/>
                </a:solidFill>
                <a:latin typeface="Arial"/>
              </a:rPr>
              <a:t>What’s New?</a:t>
            </a:r>
            <a:endParaRPr lang="en-GB" sz="1344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: Rounded Corners 24">
            <a:extLst>
              <a:ext uri="{FF2B5EF4-FFF2-40B4-BE49-F238E27FC236}">
                <a16:creationId xmlns:a16="http://schemas.microsoft.com/office/drawing/2014/main" id="{B16C329C-BB30-D90B-D9B1-10572AA8CB61}"/>
              </a:ext>
            </a:extLst>
          </p:cNvPr>
          <p:cNvSpPr/>
          <p:nvPr/>
        </p:nvSpPr>
        <p:spPr>
          <a:xfrm>
            <a:off x="5070577" y="2942443"/>
            <a:ext cx="2462391" cy="169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What’s New?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: Rounded Corners 2">
            <a:extLst>
              <a:ext uri="{FF2B5EF4-FFF2-40B4-BE49-F238E27FC236}">
                <a16:creationId xmlns:a16="http://schemas.microsoft.com/office/drawing/2014/main" id="{6ED35106-CC90-F7BF-EAB9-E34C6E710880}"/>
              </a:ext>
            </a:extLst>
          </p:cNvPr>
          <p:cNvSpPr/>
          <p:nvPr/>
        </p:nvSpPr>
        <p:spPr>
          <a:xfrm>
            <a:off x="118840" y="1160876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QVLM pipeline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13B81E0-D9B9-4AFD-260C-BD40E50F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0D013A85-204A-D5D1-B848-81B1352EC7C9}"/>
              </a:ext>
            </a:extLst>
          </p:cNvPr>
          <p:cNvSpPr/>
          <p:nvPr/>
        </p:nvSpPr>
        <p:spPr>
          <a:xfrm>
            <a:off x="6361611" y="1703198"/>
            <a:ext cx="2751414" cy="2776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Main components 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7AE57-E379-50A6-2FCB-CE24912A341F}"/>
              </a:ext>
            </a:extLst>
          </p:cNvPr>
          <p:cNvSpPr txBox="1"/>
          <p:nvPr/>
        </p:nvSpPr>
        <p:spPr>
          <a:xfrm>
            <a:off x="1" y="4111994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Goal:</a:t>
            </a:r>
            <a:r>
              <a:rPr lang="en-US" sz="1400" dirty="0"/>
              <a:t> Convert every weight and activation in a pre-trained LLaVA model from 16-bit (or 32-bit) float down to pure 4-bit integers.</a:t>
            </a:r>
          </a:p>
          <a:p>
            <a:endParaRPr lang="en-US" sz="1400" dirty="0"/>
          </a:p>
          <a:p>
            <a:r>
              <a:rPr lang="en-US" sz="1400" b="1" dirty="0"/>
              <a:t>What they do :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 Leave </a:t>
            </a:r>
            <a:r>
              <a:rPr lang="en-US" sz="1400" b="1" dirty="0"/>
              <a:t>all</a:t>
            </a:r>
            <a:r>
              <a:rPr lang="en-US" sz="1400" dirty="0"/>
              <a:t> model weights frozen and choose a </a:t>
            </a:r>
            <a:r>
              <a:rPr lang="en-US" sz="1400" i="1" dirty="0"/>
              <a:t>small</a:t>
            </a:r>
            <a:r>
              <a:rPr lang="en-US" sz="1400" dirty="0"/>
              <a:t> “calibration set” of (image, question) pair, just a few dozen VQA examples.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 Search for the optimum 4-bit clipping/range parameters per block of layers (not per layer!), so that the difference between the block’s 4-bit output and its original floating‐point output is as small as possible.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A79D29-B336-9551-9A15-338FE47F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" y="1471860"/>
            <a:ext cx="5067098" cy="2510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73AB39-A0C2-D0D8-ABAC-4108AB9976A1}"/>
              </a:ext>
            </a:extLst>
          </p:cNvPr>
          <p:cNvSpPr txBox="1"/>
          <p:nvPr/>
        </p:nvSpPr>
        <p:spPr>
          <a:xfrm>
            <a:off x="6293509" y="2049834"/>
            <a:ext cx="5793715" cy="4898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Mining Cross-Layer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They scan through layers in order. Whenever layer </a:t>
            </a:r>
            <a:r>
              <a:rPr lang="en-US" sz="1400" i="1" dirty="0"/>
              <a:t>k</a:t>
            </a:r>
            <a:r>
              <a:rPr lang="en-US" sz="1400" dirty="0"/>
              <a:t> and </a:t>
            </a:r>
            <a:r>
              <a:rPr lang="en-US" sz="1400" i="1" dirty="0"/>
              <a:t>k+1</a:t>
            </a:r>
            <a:r>
              <a:rPr lang="en-US" sz="1400" dirty="0"/>
              <a:t> both have high entropy (above some threshold </a:t>
            </a:r>
            <a:r>
              <a:rPr lang="en-US" sz="1400" i="1" dirty="0"/>
              <a:t>T</a:t>
            </a:r>
            <a:r>
              <a:rPr lang="en-US" sz="1400" dirty="0"/>
              <a:t>), they </a:t>
            </a:r>
            <a:r>
              <a:rPr lang="en-US" sz="1400" b="1" dirty="0"/>
              <a:t>glue</a:t>
            </a:r>
            <a:r>
              <a:rPr lang="en-US" sz="1400" dirty="0"/>
              <a:t> them (and any intermediate high entropy layers) into one joint block.  Wherever entropy is low, they  allow a “cut” and treat that layer in its own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each block ,search for the best 4-bit clipping and rounding parameters that minimize the block’s output error versus its original FP output. </a:t>
            </a:r>
          </a:p>
          <a:p>
            <a:endParaRPr lang="en-US" sz="1400" dirty="0"/>
          </a:p>
          <a:p>
            <a:r>
              <a:rPr lang="en-US" sz="1400" b="1" u="sng" dirty="0"/>
              <a:t>Optimizing the visual encoder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Auto-regressive loss: Freeze the language model but still compute its usual next-token cross-entropy so that the whole system continues to produce sensible answers.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Discretization (clipping) loss: encourages its activations to lie in narrow, low-dynamic-range bands (making them easier to quantize). </a:t>
            </a:r>
          </a:p>
          <a:p>
            <a:pPr defTabSz="554478">
              <a:spcAft>
                <a:spcPts val="1067"/>
              </a:spcAft>
            </a:pPr>
            <a:r>
              <a:rPr lang="en-US" sz="1400" dirty="0"/>
              <a:t>By back-propagating these objectives alongside the original auto-regressive language loss, the encoder learns to produce features whose quantization errors no longer cascade strongly through the network. </a:t>
            </a:r>
          </a:p>
        </p:txBody>
      </p:sp>
    </p:spTree>
    <p:extLst>
      <p:ext uri="{BB962C8B-B14F-4D97-AF65-F5344CB8AC3E}">
        <p14:creationId xmlns:p14="http://schemas.microsoft.com/office/powerpoint/2010/main" val="161208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AE7B-C175-D5D0-CB28-D968E851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79FF-DC19-2C88-F2E7-B0510B5C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D072E-F800-6C0E-A835-E1938DCE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EA77-2697-7702-0B8F-91FA9961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E1143CAA-5544-07D8-9410-886E2A292FF4}"/>
              </a:ext>
            </a:extLst>
          </p:cNvPr>
          <p:cNvSpPr/>
          <p:nvPr/>
        </p:nvSpPr>
        <p:spPr>
          <a:xfrm>
            <a:off x="104395" y="1028400"/>
            <a:ext cx="2811764" cy="3118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Visual Grounding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: Rounded Corners 24">
            <a:extLst>
              <a:ext uri="{FF2B5EF4-FFF2-40B4-BE49-F238E27FC236}">
                <a16:creationId xmlns:a16="http://schemas.microsoft.com/office/drawing/2014/main" id="{3C3E23C6-F70A-3BB0-2021-AA35707A0102}"/>
              </a:ext>
            </a:extLst>
          </p:cNvPr>
          <p:cNvSpPr/>
          <p:nvPr/>
        </p:nvSpPr>
        <p:spPr>
          <a:xfrm>
            <a:off x="9714295" y="4753323"/>
            <a:ext cx="2462391" cy="169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What’s New?</a:t>
            </a:r>
            <a:endParaRPr lang="en-GB" sz="1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: Rounded Corners 2">
            <a:extLst>
              <a:ext uri="{FF2B5EF4-FFF2-40B4-BE49-F238E27FC236}">
                <a16:creationId xmlns:a16="http://schemas.microsoft.com/office/drawing/2014/main" id="{1CDE56DE-48D0-2B95-A46E-6EC3E12AA9E0}"/>
              </a:ext>
            </a:extLst>
          </p:cNvPr>
          <p:cNvSpPr/>
          <p:nvPr/>
        </p:nvSpPr>
        <p:spPr>
          <a:xfrm>
            <a:off x="8552344" y="1100137"/>
            <a:ext cx="2494800" cy="28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Key Findings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999F82F-5B09-449F-DBE3-FD06C908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C6121-1CFA-6C57-D382-F803B1C763AA}"/>
              </a:ext>
            </a:extLst>
          </p:cNvPr>
          <p:cNvSpPr txBox="1"/>
          <p:nvPr/>
        </p:nvSpPr>
        <p:spPr>
          <a:xfrm>
            <a:off x="8432414" y="1463615"/>
            <a:ext cx="3112055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67" dirty="0">
                <a:solidFill>
                  <a:prstClr val="black"/>
                </a:solidFill>
                <a:latin typeface="Arial" panose="020B0604020202020204"/>
              </a:rPr>
              <a:t>Table 1: Grounding description task.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0D562B-261D-5845-B045-4BE7E216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0" y="1602365"/>
            <a:ext cx="1887491" cy="18874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146D93-8AAA-EDC5-5A73-6465B7F1FAEE}"/>
              </a:ext>
            </a:extLst>
          </p:cNvPr>
          <p:cNvSpPr txBox="1"/>
          <p:nvPr/>
        </p:nvSpPr>
        <p:spPr>
          <a:xfrm>
            <a:off x="3996296" y="2474097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8-bits Visual Grounding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A8F65D3-78DC-177E-C192-6DA512FE0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r="4054" b="23190"/>
          <a:stretch/>
        </p:blipFill>
        <p:spPr>
          <a:xfrm>
            <a:off x="8628955" y="1675756"/>
            <a:ext cx="2877245" cy="105998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A938808-2A49-A67B-A75E-8C770B899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81" y="1565507"/>
            <a:ext cx="4362379" cy="856418"/>
          </a:xfrm>
          <a:prstGeom prst="rect">
            <a:avLst/>
          </a:prstGeom>
        </p:spPr>
      </p:pic>
      <p:pic>
        <p:nvPicPr>
          <p:cNvPr id="20" name="Picture 19" descr="Aerial view of a basketball court&#10;&#10;Description automatically generated">
            <a:extLst>
              <a:ext uri="{FF2B5EF4-FFF2-40B4-BE49-F238E27FC236}">
                <a16:creationId xmlns:a16="http://schemas.microsoft.com/office/drawing/2014/main" id="{C1AE4234-8A3C-8040-B31D-F6BA74BF1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420" y="1602364"/>
            <a:ext cx="1887491" cy="1887491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1B740A-E1ED-DE08-9A98-EDAE23F6A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08" y="2860460"/>
            <a:ext cx="4425454" cy="7947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3C025C-CB48-524E-7712-6CCD4DA67790}"/>
              </a:ext>
            </a:extLst>
          </p:cNvPr>
          <p:cNvSpPr txBox="1"/>
          <p:nvPr/>
        </p:nvSpPr>
        <p:spPr>
          <a:xfrm>
            <a:off x="3939281" y="3750740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4-bits Visual Grounding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01F1BF-9419-2E82-A38F-4495F80D6595}"/>
              </a:ext>
            </a:extLst>
          </p:cNvPr>
          <p:cNvSpPr txBox="1"/>
          <p:nvPr/>
        </p:nvSpPr>
        <p:spPr>
          <a:xfrm>
            <a:off x="-36677" y="1302942"/>
            <a:ext cx="1436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anose="020B0604020202020204"/>
              </a:rPr>
              <a:t>8-bits RSVG</a:t>
            </a:r>
            <a:endParaRPr lang="en-US" altLang="en-US" sz="1600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9CDB24-CD31-7789-4852-2DC3B353D21C}"/>
              </a:ext>
            </a:extLst>
          </p:cNvPr>
          <p:cNvSpPr txBox="1"/>
          <p:nvPr/>
        </p:nvSpPr>
        <p:spPr>
          <a:xfrm>
            <a:off x="2171417" y="1302942"/>
            <a:ext cx="1436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anose="020B0604020202020204"/>
              </a:rPr>
              <a:t>4-bits RSVG</a:t>
            </a:r>
            <a:endParaRPr lang="en-US" altLang="en-US" sz="1600" b="1" dirty="0">
              <a:solidFill>
                <a:srgbClr val="FF0000"/>
              </a:solidFill>
              <a:latin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986CB-93D8-759E-CB1F-10086E734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60" y="4428106"/>
            <a:ext cx="1887491" cy="18874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4D2ACD-2C75-E2A7-775D-048198BE351D}"/>
              </a:ext>
            </a:extLst>
          </p:cNvPr>
          <p:cNvSpPr txBox="1"/>
          <p:nvPr/>
        </p:nvSpPr>
        <p:spPr>
          <a:xfrm>
            <a:off x="3913403" y="5164221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8-bits Visual Grounding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94FC0E-A55A-8AEA-B486-B78CDEE6A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7553" y="4250956"/>
            <a:ext cx="4362379" cy="783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28F64-B185-741E-6758-93857245F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3180" y="4428105"/>
            <a:ext cx="1887491" cy="1887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DDF73-9E82-877D-C1E5-6E3FA3114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9313" y="5459504"/>
            <a:ext cx="4425454" cy="794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88EA8B-E357-70CA-6143-36FC3409143F}"/>
              </a:ext>
            </a:extLst>
          </p:cNvPr>
          <p:cNvSpPr txBox="1"/>
          <p:nvPr/>
        </p:nvSpPr>
        <p:spPr>
          <a:xfrm>
            <a:off x="3894946" y="6349784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4-bits Visual Grounding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2F5782-913B-A219-4488-EC2D472087A9}"/>
              </a:ext>
            </a:extLst>
          </p:cNvPr>
          <p:cNvSpPr txBox="1"/>
          <p:nvPr/>
        </p:nvSpPr>
        <p:spPr>
          <a:xfrm>
            <a:off x="-44917" y="4128683"/>
            <a:ext cx="1436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anose="020B0604020202020204"/>
              </a:rPr>
              <a:t>8-bits RSVG</a:t>
            </a:r>
            <a:endParaRPr lang="en-US" altLang="en-US" sz="1600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8E699-5F48-4882-3F43-58B9EFA55711}"/>
              </a:ext>
            </a:extLst>
          </p:cNvPr>
          <p:cNvSpPr txBox="1"/>
          <p:nvPr/>
        </p:nvSpPr>
        <p:spPr>
          <a:xfrm>
            <a:off x="2163177" y="4128683"/>
            <a:ext cx="1436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anose="020B0604020202020204"/>
              </a:rPr>
              <a:t>4-bits RSVG</a:t>
            </a:r>
            <a:endParaRPr lang="en-US" altLang="en-US" sz="1600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EF1D9-FFDD-490F-C3DA-6139C13EDF5F}"/>
              </a:ext>
            </a:extLst>
          </p:cNvPr>
          <p:cNvSpPr txBox="1"/>
          <p:nvPr/>
        </p:nvSpPr>
        <p:spPr>
          <a:xfrm>
            <a:off x="8203813" y="2795148"/>
            <a:ext cx="3988187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improved performance: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model precision introduced slight regularization, stabilizing outputs and improving generalization. As a result, both 8-bit and 4-bit quantized models outperformed the original BF16 baseline.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 accuracy generally preserved: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4-bit and 8-bit models correctly counted major objects (e.g., airplanes, basketball courts), though the 8-bit model overcounted tennis courts. Minor scene differences appeared under the same query.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 localization shifts: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4-bit models showed slight bounding box looseness but maintained coherent grounding and descriptions.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8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C461-B470-D738-BCB1-BDAA92932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115E-B06B-E8F0-840C-EF0A81E1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FCA5B-5EDB-0292-D775-5B03DF0A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95AF-6E44-9AAB-CB4D-5D712548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6CD1E597-4C90-CA61-5F85-2A2050FF0988}"/>
              </a:ext>
            </a:extLst>
          </p:cNvPr>
          <p:cNvSpPr/>
          <p:nvPr/>
        </p:nvSpPr>
        <p:spPr>
          <a:xfrm>
            <a:off x="104395" y="1028400"/>
            <a:ext cx="2811764" cy="3118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Zero-shot scene classification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: Rounded Corners 24">
            <a:extLst>
              <a:ext uri="{FF2B5EF4-FFF2-40B4-BE49-F238E27FC236}">
                <a16:creationId xmlns:a16="http://schemas.microsoft.com/office/drawing/2014/main" id="{53D4B4F3-86FA-D6A1-F8DF-038F0512AFF8}"/>
              </a:ext>
            </a:extLst>
          </p:cNvPr>
          <p:cNvSpPr/>
          <p:nvPr/>
        </p:nvSpPr>
        <p:spPr>
          <a:xfrm>
            <a:off x="9714295" y="4753323"/>
            <a:ext cx="2462391" cy="1699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b="1">
                <a:solidFill>
                  <a:srgbClr val="FFFFFF"/>
                </a:solidFill>
                <a:latin typeface="Arial"/>
              </a:rPr>
              <a:t>What’s New?</a:t>
            </a:r>
            <a:endParaRPr lang="en-GB" sz="1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: Rounded Corners 2">
            <a:extLst>
              <a:ext uri="{FF2B5EF4-FFF2-40B4-BE49-F238E27FC236}">
                <a16:creationId xmlns:a16="http://schemas.microsoft.com/office/drawing/2014/main" id="{3D0D5A25-9FEE-1DB2-C4CB-25106BC7EAB7}"/>
              </a:ext>
            </a:extLst>
          </p:cNvPr>
          <p:cNvSpPr/>
          <p:nvPr/>
        </p:nvSpPr>
        <p:spPr>
          <a:xfrm>
            <a:off x="5572140" y="1040844"/>
            <a:ext cx="2494800" cy="28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Key Findings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CD36942-1E27-2745-7719-0DF89859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BC074-E1BF-5C5A-5AF2-FA0F978DB378}"/>
              </a:ext>
            </a:extLst>
          </p:cNvPr>
          <p:cNvSpPr txBox="1"/>
          <p:nvPr/>
        </p:nvSpPr>
        <p:spPr>
          <a:xfrm>
            <a:off x="5412392" y="1329995"/>
            <a:ext cx="3112055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67" dirty="0">
                <a:solidFill>
                  <a:prstClr val="black"/>
                </a:solidFill>
                <a:latin typeface="Arial" panose="020B0604020202020204"/>
              </a:rPr>
              <a:t>Table 2: Zero-shot scene classification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D982E3-9C74-A4F6-B8BA-D7D547AE4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59" y="1417009"/>
            <a:ext cx="2494799" cy="24561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B5E43-8AE1-DB1C-4035-7FC9583CD9C3}"/>
              </a:ext>
            </a:extLst>
          </p:cNvPr>
          <p:cNvSpPr txBox="1"/>
          <p:nvPr/>
        </p:nvSpPr>
        <p:spPr>
          <a:xfrm>
            <a:off x="2717138" y="2424478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8-bits Scene Classification </a:t>
            </a:r>
            <a:r>
              <a:rPr lang="en-US" sz="1067" b="1" dirty="0">
                <a:solidFill>
                  <a:srgbClr val="FF0000"/>
                </a:solidFill>
                <a:latin typeface="Arial" panose="020B0604020202020204"/>
              </a:rPr>
              <a:t>[Correct]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pic>
        <p:nvPicPr>
          <p:cNvPr id="13" name="Picture 1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BD41A98-D3B7-C5AD-0E0A-3219630DE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4" t="7914" r="28444" b="30329"/>
          <a:stretch/>
        </p:blipFill>
        <p:spPr>
          <a:xfrm>
            <a:off x="5412393" y="1526954"/>
            <a:ext cx="2589336" cy="989309"/>
          </a:xfrm>
          <a:prstGeom prst="rect">
            <a:avLst/>
          </a:prstGeom>
        </p:spPr>
      </p:pic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645663C3-7794-7DD3-649F-B75BCB935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3" b="15051"/>
          <a:stretch/>
        </p:blipFill>
        <p:spPr>
          <a:xfrm>
            <a:off x="2632072" y="1492544"/>
            <a:ext cx="2714249" cy="992547"/>
          </a:xfrm>
          <a:prstGeom prst="rect">
            <a:avLst/>
          </a:prstGeom>
        </p:spPr>
      </p:pic>
      <p:pic>
        <p:nvPicPr>
          <p:cNvPr id="18" name="Picture 17" descr="A screenshot of a chat&#10;&#10;Description automatically generated">
            <a:extLst>
              <a:ext uri="{FF2B5EF4-FFF2-40B4-BE49-F238E27FC236}">
                <a16:creationId xmlns:a16="http://schemas.microsoft.com/office/drawing/2014/main" id="{90A042BB-485C-079C-8637-0A9A1E551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5" b="10813"/>
          <a:stretch/>
        </p:blipFill>
        <p:spPr>
          <a:xfrm>
            <a:off x="2670095" y="2794591"/>
            <a:ext cx="2749035" cy="996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E84104-A25E-2EE7-806C-B984AF1309B3}"/>
              </a:ext>
            </a:extLst>
          </p:cNvPr>
          <p:cNvSpPr txBox="1"/>
          <p:nvPr/>
        </p:nvSpPr>
        <p:spPr>
          <a:xfrm>
            <a:off x="2723165" y="3674477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4-bits Scene Classification </a:t>
            </a:r>
            <a:r>
              <a:rPr lang="en-US" sz="1067" b="1" dirty="0">
                <a:solidFill>
                  <a:srgbClr val="FF0000"/>
                </a:solidFill>
                <a:latin typeface="Arial" panose="020B0604020202020204"/>
              </a:rPr>
              <a:t>[Misclassified]</a:t>
            </a:r>
            <a:endParaRPr lang="en-US" altLang="en-US" sz="1067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D37FA6CB-29A9-5EEC-0CE5-36445ACE3B2E}"/>
              </a:ext>
            </a:extLst>
          </p:cNvPr>
          <p:cNvSpPr/>
          <p:nvPr/>
        </p:nvSpPr>
        <p:spPr>
          <a:xfrm>
            <a:off x="84859" y="3920120"/>
            <a:ext cx="2811764" cy="3118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Zero-shot RSVQA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246FA-A335-8FA8-B277-C861E419BE58}"/>
              </a:ext>
            </a:extLst>
          </p:cNvPr>
          <p:cNvSpPr txBox="1"/>
          <p:nvPr/>
        </p:nvSpPr>
        <p:spPr>
          <a:xfrm>
            <a:off x="7922380" y="1235999"/>
            <a:ext cx="3112055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67" dirty="0">
                <a:solidFill>
                  <a:prstClr val="black"/>
                </a:solidFill>
                <a:latin typeface="Arial" panose="020B0604020202020204"/>
              </a:rPr>
              <a:t>Table 3: Zero-shot  RSVQA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DDC313-EA14-4A6D-C6A2-CAA43F12A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62" y="4308729"/>
            <a:ext cx="2456121" cy="24561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30" name="Picture 2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E4716C9-23F1-6137-0F79-4638FAD62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85"/>
          <a:stretch/>
        </p:blipFill>
        <p:spPr>
          <a:xfrm>
            <a:off x="7989107" y="1540017"/>
            <a:ext cx="4067861" cy="989309"/>
          </a:xfrm>
          <a:prstGeom prst="rect">
            <a:avLst/>
          </a:prstGeom>
        </p:spPr>
      </p:pic>
      <p:pic>
        <p:nvPicPr>
          <p:cNvPr id="34" name="Picture 33" descr="A screenshot of a chat&#10;&#10;Description automatically generated">
            <a:extLst>
              <a:ext uri="{FF2B5EF4-FFF2-40B4-BE49-F238E27FC236}">
                <a16:creationId xmlns:a16="http://schemas.microsoft.com/office/drawing/2014/main" id="{1A5EC1B8-F430-BE01-389F-82A21E8DF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135" b="13388"/>
          <a:stretch/>
        </p:blipFill>
        <p:spPr>
          <a:xfrm>
            <a:off x="2635302" y="4425662"/>
            <a:ext cx="3845962" cy="1011971"/>
          </a:xfrm>
          <a:prstGeom prst="rect">
            <a:avLst/>
          </a:prstGeom>
        </p:spPr>
      </p:pic>
      <p:pic>
        <p:nvPicPr>
          <p:cNvPr id="42" name="Picture 41" descr="A screenshot of a chat&#10;&#10;Description automatically generated">
            <a:extLst>
              <a:ext uri="{FF2B5EF4-FFF2-40B4-BE49-F238E27FC236}">
                <a16:creationId xmlns:a16="http://schemas.microsoft.com/office/drawing/2014/main" id="{A8F66349-CD70-13F3-9A89-43E5A00DD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" r="19767" b="15968"/>
          <a:stretch/>
        </p:blipFill>
        <p:spPr>
          <a:xfrm>
            <a:off x="2568483" y="5657004"/>
            <a:ext cx="3891725" cy="93913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83601A-0F1F-643B-2E05-6996E9E75A6D}"/>
              </a:ext>
            </a:extLst>
          </p:cNvPr>
          <p:cNvSpPr txBox="1"/>
          <p:nvPr/>
        </p:nvSpPr>
        <p:spPr>
          <a:xfrm>
            <a:off x="2672893" y="5316197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8-bits RSVQA </a:t>
            </a:r>
            <a:r>
              <a:rPr lang="en-US" sz="1067" b="1" dirty="0">
                <a:solidFill>
                  <a:srgbClr val="FF0000"/>
                </a:solidFill>
                <a:latin typeface="Arial" panose="020B0604020202020204"/>
              </a:rPr>
              <a:t>[Full Answer]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B483F-5CA7-D6DA-26F5-6F23794C31EA}"/>
              </a:ext>
            </a:extLst>
          </p:cNvPr>
          <p:cNvSpPr txBox="1"/>
          <p:nvPr/>
        </p:nvSpPr>
        <p:spPr>
          <a:xfrm>
            <a:off x="2678920" y="6566196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4-bits RSVQA </a:t>
            </a:r>
            <a:r>
              <a:rPr lang="en-US" sz="1067" b="1" dirty="0">
                <a:solidFill>
                  <a:srgbClr val="FF0000"/>
                </a:solidFill>
                <a:latin typeface="Arial" panose="020B0604020202020204"/>
              </a:rPr>
              <a:t>[Partial Answer]</a:t>
            </a:r>
            <a:endParaRPr lang="en-US" altLang="en-US" sz="1067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32FCC-8115-62F3-F052-A4702C2AC7C4}"/>
              </a:ext>
            </a:extLst>
          </p:cNvPr>
          <p:cNvSpPr txBox="1"/>
          <p:nvPr/>
        </p:nvSpPr>
        <p:spPr>
          <a:xfrm>
            <a:off x="6443208" y="2645069"/>
            <a:ext cx="5837010" cy="345735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 classification robustness preserved: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and 4-bit models maintained near-baseline accuracy on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UCMerced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AID, with negligible drops (&lt;0.5%).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 misclassifications under 4-bit: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8-bit models correctly classified urban vs rural scenes, 4-bit models occasionally misclassified under ambiguity, reflecting slight sensitivity at extreme compression.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zero-shot RSVQA performance: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and 4-bit models matched or slightly exceeded BF16 in question answering tasks.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answers at 4-bit: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4-bit models sometimes omitted detailed types (e.g., "Boeing 747") in answers.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overall impact: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preserved strong zero-shot generalization for both scene classification and RSVQA.</a:t>
            </a:r>
          </a:p>
        </p:txBody>
      </p:sp>
    </p:spTree>
    <p:extLst>
      <p:ext uri="{BB962C8B-B14F-4D97-AF65-F5344CB8AC3E}">
        <p14:creationId xmlns:p14="http://schemas.microsoft.com/office/powerpoint/2010/main" val="353375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282A-AD60-5B3E-54C6-13A74B95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B567-D2BB-159E-8C1E-C2FAC38F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542925"/>
            <a:ext cx="7999639" cy="1114425"/>
          </a:xfrm>
        </p:spPr>
        <p:txBody>
          <a:bodyPr anchor="t">
            <a:normAutofit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02BD-9280-3F08-2736-552401EA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April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F2237-DD55-6A5F-4159-1E89E480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DD1B-5CD8-424B-8173-19E182143E0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70F2CDA9-3AD4-83AB-6B62-A52ABA07C8FF}"/>
              </a:ext>
            </a:extLst>
          </p:cNvPr>
          <p:cNvSpPr/>
          <p:nvPr/>
        </p:nvSpPr>
        <p:spPr>
          <a:xfrm>
            <a:off x="104395" y="1028400"/>
            <a:ext cx="2811764" cy="3118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Region level captioning 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DC322F4-4EAB-711C-6823-A6415D27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7024" y="222992"/>
            <a:ext cx="4637829" cy="224683"/>
          </a:xfrm>
        </p:spPr>
        <p:txBody>
          <a:bodyPr/>
          <a:lstStyle/>
          <a:p>
            <a:r>
              <a:rPr lang="en-US" sz="900" dirty="0">
                <a:effectLst/>
                <a:ea typeface="Times New Roman" panose="02020603050405020304" pitchFamily="18" charset="0"/>
              </a:rPr>
              <a:t>Quantization of  VLM for RSVG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C4FF2-8115-52BD-36D7-D53D131C0317}"/>
              </a:ext>
            </a:extLst>
          </p:cNvPr>
          <p:cNvSpPr txBox="1"/>
          <p:nvPr/>
        </p:nvSpPr>
        <p:spPr>
          <a:xfrm>
            <a:off x="-43731" y="4236297"/>
            <a:ext cx="3112055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67" dirty="0">
                <a:solidFill>
                  <a:prstClr val="black"/>
                </a:solidFill>
                <a:latin typeface="Arial" panose="020B0604020202020204"/>
              </a:rPr>
              <a:t>Table 4: Region level captioning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6D707-D533-65D0-7338-32E4E21C9053}"/>
              </a:ext>
            </a:extLst>
          </p:cNvPr>
          <p:cNvSpPr txBox="1"/>
          <p:nvPr/>
        </p:nvSpPr>
        <p:spPr>
          <a:xfrm>
            <a:off x="2717138" y="2424478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8-bits Region Captioning </a:t>
            </a:r>
            <a:r>
              <a:rPr lang="en-US" sz="1067" b="1" dirty="0">
                <a:solidFill>
                  <a:srgbClr val="FF0000"/>
                </a:solidFill>
                <a:latin typeface="Arial" panose="020B0604020202020204"/>
              </a:rPr>
              <a:t>[Correct]</a:t>
            </a:r>
            <a:endParaRPr lang="en-US" altLang="en-US" sz="1067" b="1" dirty="0">
              <a:solidFill>
                <a:srgbClr val="FF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88EA8-B9FD-18C0-41DF-A6F087EC27B4}"/>
              </a:ext>
            </a:extLst>
          </p:cNvPr>
          <p:cNvSpPr txBox="1"/>
          <p:nvPr/>
        </p:nvSpPr>
        <p:spPr>
          <a:xfrm>
            <a:off x="2723165" y="3674477"/>
            <a:ext cx="32433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prstClr val="black"/>
                </a:solidFill>
                <a:latin typeface="Arial" panose="020B0604020202020204"/>
              </a:rPr>
              <a:t>4-bits Region Captioning </a:t>
            </a:r>
            <a:r>
              <a:rPr lang="en-US" sz="1067" b="1" dirty="0">
                <a:solidFill>
                  <a:srgbClr val="FF0000"/>
                </a:solidFill>
                <a:latin typeface="Arial" panose="020B0604020202020204"/>
              </a:rPr>
              <a:t>[Correct]</a:t>
            </a:r>
            <a:endParaRPr lang="en-US" altLang="en-US" sz="1067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4F3A96-1208-DEDA-47CE-73A294D4A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755" y="1404994"/>
            <a:ext cx="2456121" cy="24561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7989044-8BCB-431F-6646-ECB7AF896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91"/>
          <a:stretch/>
        </p:blipFill>
        <p:spPr>
          <a:xfrm>
            <a:off x="66322" y="4454488"/>
            <a:ext cx="4699000" cy="1248312"/>
          </a:xfrm>
          <a:prstGeom prst="rect">
            <a:avLst/>
          </a:prstGeom>
        </p:spPr>
      </p:pic>
      <p:pic>
        <p:nvPicPr>
          <p:cNvPr id="10" name="Picture 9" descr="A white and orange rectangular object&#10;&#10;Description automatically generated">
            <a:extLst>
              <a:ext uri="{FF2B5EF4-FFF2-40B4-BE49-F238E27FC236}">
                <a16:creationId xmlns:a16="http://schemas.microsoft.com/office/drawing/2014/main" id="{E29555F7-347A-3364-1319-92975D5AA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7" b="17579"/>
          <a:stretch/>
        </p:blipFill>
        <p:spPr>
          <a:xfrm>
            <a:off x="2670095" y="1483371"/>
            <a:ext cx="2341262" cy="921143"/>
          </a:xfrm>
          <a:prstGeom prst="rect">
            <a:avLst/>
          </a:prstGeom>
        </p:spPr>
      </p:pic>
      <p:pic>
        <p:nvPicPr>
          <p:cNvPr id="11" name="Picture 10" descr="A white and orange rectangular object&#10;&#10;Description automatically generated">
            <a:extLst>
              <a:ext uri="{FF2B5EF4-FFF2-40B4-BE49-F238E27FC236}">
                <a16:creationId xmlns:a16="http://schemas.microsoft.com/office/drawing/2014/main" id="{2818C01C-C7A4-FEA1-3D34-08E5AB245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7" b="17579"/>
          <a:stretch/>
        </p:blipFill>
        <p:spPr>
          <a:xfrm>
            <a:off x="2717138" y="2711070"/>
            <a:ext cx="2341262" cy="921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8D3C3-41B7-6AE1-2064-BAF9CFCE2288}"/>
              </a:ext>
            </a:extLst>
          </p:cNvPr>
          <p:cNvSpPr txBox="1"/>
          <p:nvPr/>
        </p:nvSpPr>
        <p:spPr>
          <a:xfrm>
            <a:off x="5310086" y="1345346"/>
            <a:ext cx="6723160" cy="266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 region-level grounding: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8-bit and 4-bit models correctly captioned the object (Boeing 747 airplane) despite compression.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drop after quantization: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Quantized models showed lower ROUGE-1, ROUGE-L, and METEOR scores compared to the BF16 baseline, reflecting reduced fluency and lexical match.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difference between 8-bit and 4-bit: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4-bit models preserved similar captioning quality to 8-bit, with only slight additional score degradation.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understanding preserved: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textual overlap metrics decreased, the main semantic content (object identity) remained accurately captured across quantization levels.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5C290-7BEC-00AB-7D44-C900202B4295}"/>
              </a:ext>
            </a:extLst>
          </p:cNvPr>
          <p:cNvSpPr txBox="1"/>
          <p:nvPr/>
        </p:nvSpPr>
        <p:spPr>
          <a:xfrm>
            <a:off x="5304354" y="4227261"/>
            <a:ext cx="7031338" cy="266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quantization techniques: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 more advanced quantization strategies to further reduce model size while minimizing performance loss.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detailed reasoning degradation: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methods such as selective fine-tuning or knowledge distillation to mitigate partial answer generation and improve fine-grained reasoning after compression.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spatial grounding precision: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calibration or post-processing methods to reduce minor bounding box shifts observed after aggressive quantization.</a:t>
            </a:r>
          </a:p>
          <a:p>
            <a:pPr marL="304792" indent="-304792" defTabSz="554478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 quantization for new RS tasks: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quantization experiments to additional remote sensing tasks such as change detection</a:t>
            </a:r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4B9B0538-AC09-1438-6A06-0A2F2EB1698B}"/>
              </a:ext>
            </a:extLst>
          </p:cNvPr>
          <p:cNvSpPr/>
          <p:nvPr/>
        </p:nvSpPr>
        <p:spPr>
          <a:xfrm>
            <a:off x="6046477" y="1029845"/>
            <a:ext cx="2494800" cy="28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Key Findings: 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A45B8822-86A3-A313-AC06-393BD373C14F}"/>
              </a:ext>
            </a:extLst>
          </p:cNvPr>
          <p:cNvSpPr/>
          <p:nvPr/>
        </p:nvSpPr>
        <p:spPr>
          <a:xfrm>
            <a:off x="6046477" y="3989326"/>
            <a:ext cx="2494800" cy="284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Future Development:</a:t>
            </a:r>
            <a:endParaRPr lang="en-GB" sz="1400" b="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0484008"/>
      </p:ext>
    </p:extLst>
  </p:cSld>
  <p:clrMapOvr>
    <a:masterClrMapping/>
  </p:clrMapOvr>
</p:sld>
</file>

<file path=ppt/theme/theme1.xml><?xml version="1.0" encoding="utf-8"?>
<a:theme xmlns:a="http://schemas.openxmlformats.org/drawingml/2006/main" name="KU Theme">
  <a:themeElements>
    <a:clrScheme name="KU">
      <a:dk1>
        <a:sysClr val="windowText" lastClr="000000"/>
      </a:dk1>
      <a:lt1>
        <a:sysClr val="window" lastClr="FFFFFF"/>
      </a:lt1>
      <a:dk2>
        <a:srgbClr val="0047BA"/>
      </a:dk2>
      <a:lt2>
        <a:srgbClr val="96969A"/>
      </a:lt2>
      <a:accent1>
        <a:srgbClr val="00CE7C"/>
      </a:accent1>
      <a:accent2>
        <a:srgbClr val="E53E51"/>
      </a:accent2>
      <a:accent3>
        <a:srgbClr val="84DADE"/>
      </a:accent3>
      <a:accent4>
        <a:srgbClr val="4C3041"/>
      </a:accent4>
      <a:accent5>
        <a:srgbClr val="F5CE3E"/>
      </a:accent5>
      <a:accent6>
        <a:srgbClr val="D0CFC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5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U_presentation_template_v2018-04-09 E.potx" id="{AF960482-6B50-417C-AC38-1AFEBFC77BA4}" vid="{1F04D338-456F-4FFC-9561-BAAA645232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161E233924945AF92067522BB6D5D" ma:contentTypeVersion="10" ma:contentTypeDescription="Create a new document." ma:contentTypeScope="" ma:versionID="5f876a851cd13afe8b03410f094a8b43">
  <xsd:schema xmlns:xsd="http://www.w3.org/2001/XMLSchema" xmlns:xs="http://www.w3.org/2001/XMLSchema" xmlns:p="http://schemas.microsoft.com/office/2006/metadata/properties" xmlns:ns2="87301016-f51a-4495-961a-6db130fb195a" xmlns:ns3="0e2d0bab-26bc-41cc-92b0-2f1a050335a1" targetNamespace="http://schemas.microsoft.com/office/2006/metadata/properties" ma:root="true" ma:fieldsID="3c435a5b429031fa8c289cf5fbab0ef1" ns2:_="" ns3:_="">
    <xsd:import namespace="87301016-f51a-4495-961a-6db130fb195a"/>
    <xsd:import namespace="0e2d0bab-26bc-41cc-92b0-2f1a050335a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01016-f51a-4495-961a-6db130fb195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402a1d5-7dfd-4b48-832d-fab1cb8393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d0bab-26bc-41cc-92b0-2f1a050335a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507269-c6e8-4749-a0d7-76c220ed5cb3}" ma:internalName="TaxCatchAll" ma:showField="CatchAllData" ma:web="0e2d0bab-26bc-41cc-92b0-2f1a050335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2d0bab-26bc-41cc-92b0-2f1a050335a1" xsi:nil="true"/>
    <lcf76f155ced4ddcb4097134ff3c332f xmlns="87301016-f51a-4495-961a-6db130fb195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69EF83-CB88-44A0-9CC9-77C8772145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301016-f51a-4495-961a-6db130fb195a"/>
    <ds:schemaRef ds:uri="0e2d0bab-26bc-41cc-92b0-2f1a05033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FFAB93-4A18-4AE1-835E-99C159F8F7BE}">
  <ds:schemaRefs>
    <ds:schemaRef ds:uri="http://schemas.microsoft.com/office/2006/metadata/properties"/>
    <ds:schemaRef ds:uri="http://schemas.microsoft.com/office/infopath/2007/PartnerControls"/>
    <ds:schemaRef ds:uri="0e2d0bab-26bc-41cc-92b0-2f1a050335a1"/>
    <ds:schemaRef ds:uri="87301016-f51a-4495-961a-6db130fb195a"/>
  </ds:schemaRefs>
</ds:datastoreItem>
</file>

<file path=customXml/itemProps3.xml><?xml version="1.0" encoding="utf-8"?>
<ds:datastoreItem xmlns:ds="http://schemas.openxmlformats.org/officeDocument/2006/customXml" ds:itemID="{D77C1C8C-E91F-4213-8F80-B42B4AB2F5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26005</TotalTime>
  <Words>2722</Words>
  <Application>Microsoft Macintosh PowerPoint</Application>
  <PresentationFormat>Widescreen</PresentationFormat>
  <Paragraphs>215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Lucida Grande</vt:lpstr>
      <vt:lpstr>Montserrat SemiBold</vt:lpstr>
      <vt:lpstr>Times New Roman</vt:lpstr>
      <vt:lpstr>Wingdings</vt:lpstr>
      <vt:lpstr>KU Theme</vt:lpstr>
      <vt:lpstr>Quantization of Vision-Language Model for Remote Sensing Visual Grounding</vt:lpstr>
      <vt:lpstr>Outline</vt:lpstr>
      <vt:lpstr>Problem Definition and Motivations</vt:lpstr>
      <vt:lpstr>Methodology</vt:lpstr>
      <vt:lpstr>Quantization Methods</vt:lpstr>
      <vt:lpstr>Quantization Methods</vt:lpstr>
      <vt:lpstr>Results and Discussion</vt:lpstr>
      <vt:lpstr>Results and Discussion</vt:lpstr>
      <vt:lpstr>Results and Discussion</vt:lpstr>
      <vt:lpstr>PowerPoint Presentation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Routing</dc:title>
  <dc:subject/>
  <dc:creator>Tasneim Aldhanhani</dc:creator>
  <cp:keywords/>
  <dc:description/>
  <cp:lastModifiedBy>Shamma Waleed Abdulla Jamal Alblooshi</cp:lastModifiedBy>
  <cp:revision>268</cp:revision>
  <dcterms:created xsi:type="dcterms:W3CDTF">2018-04-29T10:48:36Z</dcterms:created>
  <dcterms:modified xsi:type="dcterms:W3CDTF">2025-04-29T11:56:32Z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0x0101008E7161E233924945AF92067522BB6D5D</vt:lpwstr>
  </property>
</Properties>
</file>